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8" r:id="rId2"/>
    <p:sldId id="259" r:id="rId3"/>
    <p:sldId id="257" r:id="rId4"/>
    <p:sldId id="260" r:id="rId5"/>
    <p:sldId id="261" r:id="rId6"/>
    <p:sldId id="317" r:id="rId7"/>
    <p:sldId id="326" r:id="rId8"/>
    <p:sldId id="327" r:id="rId9"/>
    <p:sldId id="270" r:id="rId10"/>
    <p:sldId id="269" r:id="rId11"/>
    <p:sldId id="363" r:id="rId12"/>
    <p:sldId id="268" r:id="rId13"/>
    <p:sldId id="340" r:id="rId14"/>
    <p:sldId id="272" r:id="rId15"/>
    <p:sldId id="341" r:id="rId16"/>
    <p:sldId id="267" r:id="rId17"/>
    <p:sldId id="343" r:id="rId18"/>
    <p:sldId id="264" r:id="rId19"/>
    <p:sldId id="318" r:id="rId20"/>
    <p:sldId id="302" r:id="rId21"/>
    <p:sldId id="266" r:id="rId22"/>
    <p:sldId id="271" r:id="rId23"/>
    <p:sldId id="319" r:id="rId24"/>
    <p:sldId id="265" r:id="rId25"/>
    <p:sldId id="274" r:id="rId26"/>
    <p:sldId id="275" r:id="rId27"/>
    <p:sldId id="374" r:id="rId28"/>
    <p:sldId id="273" r:id="rId29"/>
    <p:sldId id="315" r:id="rId30"/>
    <p:sldId id="324" r:id="rId31"/>
    <p:sldId id="277" r:id="rId32"/>
    <p:sldId id="281" r:id="rId33"/>
    <p:sldId id="278" r:id="rId34"/>
    <p:sldId id="279" r:id="rId35"/>
    <p:sldId id="287" r:id="rId36"/>
    <p:sldId id="288" r:id="rId37"/>
    <p:sldId id="280" r:id="rId38"/>
    <p:sldId id="282" r:id="rId39"/>
    <p:sldId id="283" r:id="rId40"/>
    <p:sldId id="284" r:id="rId41"/>
    <p:sldId id="285" r:id="rId42"/>
    <p:sldId id="375" r:id="rId43"/>
    <p:sldId id="345" r:id="rId44"/>
    <p:sldId id="290" r:id="rId45"/>
    <p:sldId id="320" r:id="rId46"/>
    <p:sldId id="321" r:id="rId47"/>
    <p:sldId id="322" r:id="rId48"/>
    <p:sldId id="364" r:id="rId49"/>
    <p:sldId id="365" r:id="rId50"/>
    <p:sldId id="367" r:id="rId51"/>
    <p:sldId id="366" r:id="rId52"/>
    <p:sldId id="372" r:id="rId53"/>
    <p:sldId id="373" r:id="rId54"/>
    <p:sldId id="368" r:id="rId55"/>
    <p:sldId id="369" r:id="rId56"/>
    <p:sldId id="370" r:id="rId57"/>
    <p:sldId id="371" r:id="rId58"/>
    <p:sldId id="307" r:id="rId59"/>
    <p:sldId id="38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98"/>
    <p:restoredTop sz="79888"/>
  </p:normalViewPr>
  <p:slideViewPr>
    <p:cSldViewPr snapToGrid="0" snapToObjects="1">
      <p:cViewPr varScale="1">
        <p:scale>
          <a:sx n="90" d="100"/>
          <a:sy n="90" d="100"/>
        </p:scale>
        <p:origin x="216" y="3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6923F-B5E2-B340-9991-8E5971FEB749}" type="datetimeFigureOut">
              <a:rPr lang="en-US" smtClean="0"/>
              <a:t>4/29/17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A30E8-C865-CC49-98A4-C84BACD8EBF8}" type="slidenum">
              <a:rPr lang="en-US" smtClean="0"/>
              <a:t>‹#›</a:t>
            </a:fld>
            <a:endParaRPr lang="en-US"/>
          </a:p>
        </p:txBody>
      </p:sp>
    </p:spTree>
    <p:extLst>
      <p:ext uri="{BB962C8B-B14F-4D97-AF65-F5344CB8AC3E}">
        <p14:creationId xmlns:p14="http://schemas.microsoft.com/office/powerpoint/2010/main" val="1741659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870603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Most</a:t>
            </a:r>
            <a:r>
              <a:rPr lang="en-US" baseline="0" dirty="0" smtClean="0"/>
              <a:t> kinases are activated via phosphorylation.</a:t>
            </a:r>
          </a:p>
          <a:p>
            <a:pPr marL="171450" indent="-171450">
              <a:buFont typeface="Arial" charset="0"/>
              <a:buChar char="•"/>
            </a:pPr>
            <a:r>
              <a:rPr lang="en-US" baseline="0" dirty="0" smtClean="0"/>
              <a:t>The phosphorylation site(s) residue in a loop region which is called the activation loop.</a:t>
            </a:r>
          </a:p>
          <a:p>
            <a:pPr marL="171450" indent="-171450">
              <a:buFont typeface="Arial" charset="0"/>
              <a:buChar char="•"/>
            </a:pPr>
            <a:r>
              <a:rPr lang="en-US" baseline="0" dirty="0" smtClean="0"/>
              <a:t>The activation loop is disordered when the kinase is not phosphorylated. In this conformation the kinase is inactive.</a:t>
            </a:r>
          </a:p>
          <a:p>
            <a:pPr marL="171450" indent="-171450">
              <a:buFont typeface="Arial" charset="0"/>
              <a:buChar char="•"/>
            </a:pPr>
            <a:r>
              <a:rPr lang="en-US" baseline="0" dirty="0" smtClean="0"/>
              <a:t>Phosphorylation leads to a conformational change in the activation loop which switches the kinase into an active state.</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16</a:t>
            </a:fld>
            <a:endParaRPr lang="en-US"/>
          </a:p>
        </p:txBody>
      </p:sp>
    </p:spTree>
    <p:extLst>
      <p:ext uri="{BB962C8B-B14F-4D97-AF65-F5344CB8AC3E}">
        <p14:creationId xmlns:p14="http://schemas.microsoft.com/office/powerpoint/2010/main" val="116918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a:t>
            </a:r>
            <a:r>
              <a:rPr lang="en-US" baseline="0" dirty="0" smtClean="0"/>
              <a:t> activated kinase now can phosphorylate other proteins. </a:t>
            </a:r>
          </a:p>
          <a:p>
            <a:pPr marL="171450" indent="-171450">
              <a:buFont typeface="Arial" charset="0"/>
              <a:buChar char="•"/>
            </a:pPr>
            <a:r>
              <a:rPr lang="en-US" baseline="0" dirty="0" smtClean="0"/>
              <a:t>Other proteins can again be kinases which then are activated or proteins which need phosphorylation to interact with a binding partner.</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18</a:t>
            </a:fld>
            <a:endParaRPr lang="en-US"/>
          </a:p>
        </p:txBody>
      </p:sp>
    </p:spTree>
    <p:extLst>
      <p:ext uri="{BB962C8B-B14F-4D97-AF65-F5344CB8AC3E}">
        <p14:creationId xmlns:p14="http://schemas.microsoft.com/office/powerpoint/2010/main" val="880062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19</a:t>
            </a:fld>
            <a:endParaRPr lang="en-US"/>
          </a:p>
        </p:txBody>
      </p:sp>
    </p:spTree>
    <p:extLst>
      <p:ext uri="{BB962C8B-B14F-4D97-AF65-F5344CB8AC3E}">
        <p14:creationId xmlns:p14="http://schemas.microsoft.com/office/powerpoint/2010/main" val="1330008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All kinases depend on ATP</a:t>
            </a:r>
          </a:p>
          <a:p>
            <a:pPr marL="171450" indent="-171450">
              <a:buFont typeface="Arial" charset="0"/>
              <a:buChar char="•"/>
            </a:pPr>
            <a:r>
              <a:rPr lang="en-US" dirty="0" smtClean="0"/>
              <a:t>If</a:t>
            </a:r>
            <a:r>
              <a:rPr lang="en-US" baseline="0" dirty="0" smtClean="0"/>
              <a:t> the the ATP binding site is blocked by an inhibitor, the kinase is inactive and not able to phosphorylate other proteins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24</a:t>
            </a:fld>
            <a:endParaRPr lang="en-US"/>
          </a:p>
        </p:txBody>
      </p:sp>
    </p:spTree>
    <p:extLst>
      <p:ext uri="{BB962C8B-B14F-4D97-AF65-F5344CB8AC3E}">
        <p14:creationId xmlns:p14="http://schemas.microsoft.com/office/powerpoint/2010/main" val="93432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a:t>
            </a:r>
            <a:r>
              <a:rPr lang="en-US" baseline="0" dirty="0" smtClean="0"/>
              <a:t> of action: Inhibition</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27</a:t>
            </a:fld>
            <a:endParaRPr lang="en-US"/>
          </a:p>
        </p:txBody>
      </p:sp>
    </p:spTree>
    <p:extLst>
      <p:ext uri="{BB962C8B-B14F-4D97-AF65-F5344CB8AC3E}">
        <p14:creationId xmlns:p14="http://schemas.microsoft.com/office/powerpoint/2010/main" val="6913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50</a:t>
            </a:fld>
            <a:endParaRPr lang="en-US"/>
          </a:p>
        </p:txBody>
      </p:sp>
    </p:spTree>
    <p:extLst>
      <p:ext uri="{BB962C8B-B14F-4D97-AF65-F5344CB8AC3E}">
        <p14:creationId xmlns:p14="http://schemas.microsoft.com/office/powerpoint/2010/main" val="348887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Some allosteric modulator induce a conformational change in the </a:t>
            </a:r>
            <a:r>
              <a:rPr lang="en-US" dirty="0" err="1" smtClean="0"/>
              <a:t>orthosteric</a:t>
            </a:r>
            <a:r>
              <a:rPr lang="en-US" dirty="0" smtClean="0"/>
              <a:t> site which leads to a higher affinity for the endogenous</a:t>
            </a:r>
            <a:r>
              <a:rPr lang="en-US" baseline="0" dirty="0" smtClean="0"/>
              <a:t> ligand. </a:t>
            </a:r>
          </a:p>
          <a:p>
            <a:pPr marL="171450" indent="-171450">
              <a:buFont typeface="Arial" charset="0"/>
              <a:buChar char="•"/>
            </a:pPr>
            <a:r>
              <a:rPr lang="en-US" baseline="0" dirty="0" smtClean="0"/>
              <a:t>The consequence is a left shift of the dose response curve which means that the receptor activates already at lower concentrations of endogenous ligand</a:t>
            </a:r>
          </a:p>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54</a:t>
            </a:fld>
            <a:endParaRPr lang="en-US"/>
          </a:p>
        </p:txBody>
      </p:sp>
    </p:spTree>
    <p:extLst>
      <p:ext uri="{BB962C8B-B14F-4D97-AF65-F5344CB8AC3E}">
        <p14:creationId xmlns:p14="http://schemas.microsoft.com/office/powerpoint/2010/main" val="311892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Positive</a:t>
            </a:r>
            <a:r>
              <a:rPr lang="en-US" baseline="0" dirty="0" smtClean="0"/>
              <a:t> allosteric modulation can also mean that the response/activity is increased compare to the endogenous ligand alone.</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55</a:t>
            </a:fld>
            <a:endParaRPr lang="en-US"/>
          </a:p>
        </p:txBody>
      </p:sp>
    </p:spTree>
    <p:extLst>
      <p:ext uri="{BB962C8B-B14F-4D97-AF65-F5344CB8AC3E}">
        <p14:creationId xmlns:p14="http://schemas.microsoft.com/office/powerpoint/2010/main" val="167837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Response</a:t>
            </a:r>
            <a:r>
              <a:rPr lang="en-US" baseline="0" dirty="0" smtClean="0"/>
              <a:t> to an extracellular signal can be gene expression, secretion of proteins, cell differentiation, apoptosis,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a:t>
            </a:fld>
            <a:endParaRPr lang="en-US"/>
          </a:p>
        </p:txBody>
      </p:sp>
    </p:spTree>
    <p:extLst>
      <p:ext uri="{BB962C8B-B14F-4D97-AF65-F5344CB8AC3E}">
        <p14:creationId xmlns:p14="http://schemas.microsoft.com/office/powerpoint/2010/main" val="1684032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Cells permanently receive different signals which are received</a:t>
            </a:r>
            <a:r>
              <a:rPr lang="en-US" baseline="0" dirty="0" smtClean="0"/>
              <a:t> by receptors located in the cell membrane. These receptors can be specific for chemical signals, voltage, heat, mechanical signals.</a:t>
            </a:r>
          </a:p>
          <a:p>
            <a:r>
              <a:rPr lang="en-US" baseline="0" dirty="0" smtClean="0"/>
              <a:t>Receptors transmit the signal across the cell membrane through conformational changes which trigger and intracellular signaling cascade. Mediators of this signaling cascade are proteins which can switch between active and inactive states.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4</a:t>
            </a:fld>
            <a:endParaRPr lang="en-US"/>
          </a:p>
        </p:txBody>
      </p:sp>
    </p:spTree>
    <p:extLst>
      <p:ext uri="{BB962C8B-B14F-4D97-AF65-F5344CB8AC3E}">
        <p14:creationId xmlns:p14="http://schemas.microsoft.com/office/powerpoint/2010/main" val="131897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6</a:t>
            </a:fld>
            <a:endParaRPr lang="en-US"/>
          </a:p>
        </p:txBody>
      </p:sp>
    </p:spTree>
    <p:extLst>
      <p:ext uri="{BB962C8B-B14F-4D97-AF65-F5344CB8AC3E}">
        <p14:creationId xmlns:p14="http://schemas.microsoft.com/office/powerpoint/2010/main" val="125103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Pymol</a:t>
            </a:r>
            <a:r>
              <a:rPr lang="en-US" baseline="0" dirty="0" smtClean="0"/>
              <a:t> View?</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11</a:t>
            </a:fld>
            <a:endParaRPr lang="en-US"/>
          </a:p>
        </p:txBody>
      </p:sp>
    </p:spTree>
    <p:extLst>
      <p:ext uri="{BB962C8B-B14F-4D97-AF65-F5344CB8AC3E}">
        <p14:creationId xmlns:p14="http://schemas.microsoft.com/office/powerpoint/2010/main" val="5869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Kinase transfer a phosphate group to residues containing an OH-group. These residues</a:t>
            </a:r>
            <a:r>
              <a:rPr lang="en-US" baseline="0" dirty="0" smtClean="0"/>
              <a:t> are serine, threonine and tyrosine.</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12</a:t>
            </a:fld>
            <a:endParaRPr lang="en-US"/>
          </a:p>
        </p:txBody>
      </p:sp>
    </p:spTree>
    <p:extLst>
      <p:ext uri="{BB962C8B-B14F-4D97-AF65-F5344CB8AC3E}">
        <p14:creationId xmlns:p14="http://schemas.microsoft.com/office/powerpoint/2010/main" val="29834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13</a:t>
            </a:fld>
            <a:endParaRPr lang="en-US"/>
          </a:p>
        </p:txBody>
      </p:sp>
    </p:spTree>
    <p:extLst>
      <p:ext uri="{BB962C8B-B14F-4D97-AF65-F5344CB8AC3E}">
        <p14:creationId xmlns:p14="http://schemas.microsoft.com/office/powerpoint/2010/main" val="1654455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Phosphorylation creates a negative charge at a position where usually a neutral amino</a:t>
            </a:r>
            <a:r>
              <a:rPr lang="en-US" baseline="0" dirty="0" smtClean="0"/>
              <a:t> acid resides (</a:t>
            </a:r>
            <a:r>
              <a:rPr lang="en-US" baseline="0" dirty="0" err="1" smtClean="0"/>
              <a:t>Ser,Thr,Tyr</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14</a:t>
            </a:fld>
            <a:endParaRPr lang="en-US"/>
          </a:p>
        </p:txBody>
      </p:sp>
    </p:spTree>
    <p:extLst>
      <p:ext uri="{BB962C8B-B14F-4D97-AF65-F5344CB8AC3E}">
        <p14:creationId xmlns:p14="http://schemas.microsoft.com/office/powerpoint/2010/main" val="143818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for</a:t>
            </a:r>
            <a:r>
              <a:rPr lang="en-US" baseline="0" dirty="0" smtClean="0"/>
              <a:t> many proteins, but especially for kinases themselves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15</a:t>
            </a:fld>
            <a:endParaRPr lang="en-US"/>
          </a:p>
        </p:txBody>
      </p:sp>
    </p:spTree>
    <p:extLst>
      <p:ext uri="{BB962C8B-B14F-4D97-AF65-F5344CB8AC3E}">
        <p14:creationId xmlns:p14="http://schemas.microsoft.com/office/powerpoint/2010/main" val="119633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506284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6445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7013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79013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63606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6070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a:t>
            </a:r>
            <a:endParaRPr lang="en-US"/>
          </a:p>
        </p:txBody>
      </p:sp>
      <p:sp>
        <p:nvSpPr>
          <p:cNvPr id="9" name="Slide Number Placeholder 8"/>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42159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a:t>
            </a:r>
            <a:endParaRPr lang="en-US"/>
          </a:p>
        </p:txBody>
      </p:sp>
      <p:sp>
        <p:nvSpPr>
          <p:cNvPr id="5" name="Slide Number Placeholder 4"/>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257404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5721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7188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5599924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12455-236F-5446-A9F2-DFBCE48C12C2}" type="slidenum">
              <a:rPr lang="en-US" smtClean="0"/>
              <a:t>‹#›</a:t>
            </a:fld>
            <a:endParaRPr lang="en-US"/>
          </a:p>
        </p:txBody>
      </p:sp>
    </p:spTree>
    <p:extLst>
      <p:ext uri="{BB962C8B-B14F-4D97-AF65-F5344CB8AC3E}">
        <p14:creationId xmlns:p14="http://schemas.microsoft.com/office/powerpoint/2010/main" val="1412690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oleObject" Target="../embeddings/oleObject1.bin"/><Relationship Id="rId5" Type="http://schemas.openxmlformats.org/officeDocument/2006/relationships/image" Target="../media/image49.emf"/><Relationship Id="rId6" Type="http://schemas.openxmlformats.org/officeDocument/2006/relationships/oleObject" Target="../embeddings/oleObject2.bin"/><Relationship Id="rId7" Type="http://schemas.openxmlformats.org/officeDocument/2006/relationships/image" Target="../media/image50.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pPr lvl="0"/>
            <a:fld id="{8A2D7EB2-A633-45D7-9C9C-702CFB0FE954}" type="slidenum">
              <a:rPr lang="uk-UA" smtClean="0"/>
              <a:t>1</a:t>
            </a:fld>
            <a:endParaRPr lang="uk-UA"/>
          </a:p>
        </p:txBody>
      </p:sp>
      <p:sp>
        <p:nvSpPr>
          <p:cNvPr id="2" name="Title 1"/>
          <p:cNvSpPr txBox="1">
            <a:spLocks noGrp="1"/>
          </p:cNvSpPr>
          <p:nvPr>
            <p:ph type="title" idx="4294967295"/>
          </p:nvPr>
        </p:nvSpPr>
        <p:spPr>
          <a:xfrm>
            <a:off x="1980875" y="1233866"/>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534244" y="2378758"/>
            <a:ext cx="7237798" cy="2162246"/>
          </a:xfrm>
        </p:spPr>
        <p:txBody>
          <a:bodyPr anchor="ctr"/>
          <a:lstStyle/>
          <a:p>
            <a:pPr algn="ctr"/>
            <a:r>
              <a:rPr lang="en-US" dirty="0" smtClean="0"/>
              <a:t>Lecture 3: Drug Targets</a:t>
            </a:r>
          </a:p>
        </p:txBody>
      </p:sp>
    </p:spTree>
    <p:extLst>
      <p:ext uri="{BB962C8B-B14F-4D97-AF65-F5344CB8AC3E}">
        <p14:creationId xmlns:p14="http://schemas.microsoft.com/office/powerpoint/2010/main" val="645230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938" y="0"/>
            <a:ext cx="10515600" cy="1325563"/>
          </a:xfrm>
        </p:spPr>
        <p:txBody>
          <a:bodyPr/>
          <a:lstStyle/>
          <a:p>
            <a:r>
              <a:rPr lang="en-US" dirty="0" smtClean="0"/>
              <a:t>Kinases</a:t>
            </a:r>
            <a:endParaRPr lang="en-US"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10</a:t>
            </a:fld>
            <a:endParaRPr lang="en-US"/>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01" r="17051" b="39349"/>
          <a:stretch/>
        </p:blipFill>
        <p:spPr bwMode="auto">
          <a:xfrm>
            <a:off x="5158886" y="471054"/>
            <a:ext cx="6487791" cy="568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86939" y="1325563"/>
            <a:ext cx="4459382" cy="1477328"/>
          </a:xfrm>
          <a:prstGeom prst="rect">
            <a:avLst/>
          </a:prstGeom>
          <a:noFill/>
        </p:spPr>
        <p:txBody>
          <a:bodyPr wrap="square" rtlCol="0">
            <a:spAutoFit/>
          </a:bodyPr>
          <a:lstStyle/>
          <a:p>
            <a:r>
              <a:rPr lang="en-US" sz="2400" dirty="0" smtClean="0"/>
              <a:t>Kinases consist of a N-lobe, which contains beta-sheets and a C-lobe which </a:t>
            </a:r>
            <a:r>
              <a:rPr lang="en-US" sz="2400" smtClean="0"/>
              <a:t>is primarily alpha-helical.</a:t>
            </a:r>
            <a:endParaRPr lang="en-US" sz="2400" dirty="0" smtClean="0"/>
          </a:p>
          <a:p>
            <a:endParaRPr lang="en-US" dirty="0"/>
          </a:p>
        </p:txBody>
      </p:sp>
      <p:sp>
        <p:nvSpPr>
          <p:cNvPr id="9" name="TextBox 8"/>
          <p:cNvSpPr txBox="1"/>
          <p:nvPr/>
        </p:nvSpPr>
        <p:spPr>
          <a:xfrm>
            <a:off x="386939" y="2729423"/>
            <a:ext cx="4459382" cy="1107996"/>
          </a:xfrm>
          <a:prstGeom prst="rect">
            <a:avLst/>
          </a:prstGeom>
          <a:noFill/>
        </p:spPr>
        <p:txBody>
          <a:bodyPr wrap="square" rtlCol="0">
            <a:spAutoFit/>
          </a:bodyPr>
          <a:lstStyle/>
          <a:p>
            <a:r>
              <a:rPr lang="en-US" sz="2400" dirty="0" smtClean="0"/>
              <a:t>The ATP binding site is formed between these two domain.</a:t>
            </a:r>
            <a:endParaRPr lang="en-US" sz="2400" dirty="0" smtClean="0"/>
          </a:p>
          <a:p>
            <a:endParaRPr lang="en-US" dirty="0"/>
          </a:p>
        </p:txBody>
      </p:sp>
    </p:spTree>
    <p:extLst>
      <p:ext uri="{BB962C8B-B14F-4D97-AF65-F5344CB8AC3E}">
        <p14:creationId xmlns:p14="http://schemas.microsoft.com/office/powerpoint/2010/main" val="740936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11</a:t>
            </a:fld>
            <a:endParaRPr lang="en-US"/>
          </a:p>
        </p:txBody>
      </p:sp>
      <p:pic>
        <p:nvPicPr>
          <p:cNvPr id="7" name="Picture 2" descr="figure_12_1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92" y="225424"/>
            <a:ext cx="62103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008" y="886690"/>
            <a:ext cx="5506640" cy="4405312"/>
          </a:xfrm>
          <a:prstGeom prst="rect">
            <a:avLst/>
          </a:prstGeom>
        </p:spPr>
      </p:pic>
    </p:spTree>
    <p:extLst>
      <p:ext uri="{BB962C8B-B14F-4D97-AF65-F5344CB8AC3E}">
        <p14:creationId xmlns:p14="http://schemas.microsoft.com/office/powerpoint/2010/main" val="833177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12</a:t>
            </a:fld>
            <a:endParaRPr lang="en-US"/>
          </a:p>
        </p:txBody>
      </p:sp>
      <p:pic>
        <p:nvPicPr>
          <p:cNvPr id="7" name="Picture 2" descr="http://bass.bio.uci.edu/~hudel/bs99a/lecture26/phosphoa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979" y="432463"/>
            <a:ext cx="4983493" cy="568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505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13</a:t>
            </a:fld>
            <a:endParaRPr lang="en-US"/>
          </a:p>
        </p:txBody>
      </p:sp>
      <p:pic>
        <p:nvPicPr>
          <p:cNvPr id="7" name="Picture 6"/>
          <p:cNvPicPr>
            <a:picLocks noChangeAspect="1"/>
          </p:cNvPicPr>
          <p:nvPr/>
        </p:nvPicPr>
        <p:blipFill>
          <a:blip r:embed="rId3"/>
          <a:stretch>
            <a:fillRect/>
          </a:stretch>
        </p:blipFill>
        <p:spPr>
          <a:xfrm>
            <a:off x="2209800" y="0"/>
            <a:ext cx="6768800" cy="6378801"/>
          </a:xfrm>
          <a:prstGeom prst="rect">
            <a:avLst/>
          </a:prstGeom>
        </p:spPr>
      </p:pic>
    </p:spTree>
    <p:extLst>
      <p:ext uri="{BB962C8B-B14F-4D97-AF65-F5344CB8AC3E}">
        <p14:creationId xmlns:p14="http://schemas.microsoft.com/office/powerpoint/2010/main" val="1983489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14</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119" y="1694497"/>
            <a:ext cx="5628481" cy="45027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5430"/>
            <a:ext cx="6026150" cy="4820920"/>
          </a:xfrm>
          <a:prstGeom prst="rect">
            <a:avLst/>
          </a:prstGeom>
        </p:spPr>
      </p:pic>
      <p:sp>
        <p:nvSpPr>
          <p:cNvPr id="8" name="TextBox 7"/>
          <p:cNvSpPr txBox="1"/>
          <p:nvPr/>
        </p:nvSpPr>
        <p:spPr>
          <a:xfrm>
            <a:off x="1079500" y="406400"/>
            <a:ext cx="9588138" cy="523220"/>
          </a:xfrm>
          <a:prstGeom prst="rect">
            <a:avLst/>
          </a:prstGeom>
          <a:noFill/>
        </p:spPr>
        <p:txBody>
          <a:bodyPr wrap="none" rtlCol="0">
            <a:spAutoFit/>
          </a:bodyPr>
          <a:lstStyle/>
          <a:p>
            <a:r>
              <a:rPr lang="en-US" sz="2800" dirty="0" smtClean="0"/>
              <a:t>Electrostatic Surface Potential with and without Phosphorylation</a:t>
            </a:r>
            <a:endParaRPr lang="en-US" sz="2800" dirty="0"/>
          </a:p>
        </p:txBody>
      </p:sp>
    </p:spTree>
    <p:extLst>
      <p:ext uri="{BB962C8B-B14F-4D97-AF65-F5344CB8AC3E}">
        <p14:creationId xmlns:p14="http://schemas.microsoft.com/office/powerpoint/2010/main" val="14147681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15</a:t>
            </a:fld>
            <a:endParaRPr lang="en-US"/>
          </a:p>
        </p:txBody>
      </p:sp>
      <p:sp>
        <p:nvSpPr>
          <p:cNvPr id="7" name="TextBox 6"/>
          <p:cNvSpPr txBox="1"/>
          <p:nvPr/>
        </p:nvSpPr>
        <p:spPr>
          <a:xfrm>
            <a:off x="1066799" y="858982"/>
            <a:ext cx="5277086" cy="461665"/>
          </a:xfrm>
          <a:prstGeom prst="rect">
            <a:avLst/>
          </a:prstGeom>
          <a:noFill/>
        </p:spPr>
        <p:txBody>
          <a:bodyPr wrap="none" rtlCol="0">
            <a:spAutoFit/>
          </a:bodyPr>
          <a:lstStyle/>
          <a:p>
            <a:r>
              <a:rPr lang="en-US" sz="2400" dirty="0" smtClean="0"/>
              <a:t>Phosphorylation </a:t>
            </a:r>
            <a:r>
              <a:rPr lang="en-US" sz="2400" smtClean="0"/>
              <a:t>of a protein can lead to:</a:t>
            </a:r>
            <a:endParaRPr lang="en-US" sz="2400"/>
          </a:p>
        </p:txBody>
      </p:sp>
      <p:sp>
        <p:nvSpPr>
          <p:cNvPr id="8" name="TextBox 7"/>
          <p:cNvSpPr txBox="1"/>
          <p:nvPr/>
        </p:nvSpPr>
        <p:spPr>
          <a:xfrm>
            <a:off x="1323483" y="1899506"/>
            <a:ext cx="9545034" cy="1938992"/>
          </a:xfrm>
          <a:prstGeom prst="rect">
            <a:avLst/>
          </a:prstGeom>
          <a:noFill/>
        </p:spPr>
        <p:txBody>
          <a:bodyPr wrap="square" rtlCol="0">
            <a:spAutoFit/>
          </a:bodyPr>
          <a:lstStyle/>
          <a:p>
            <a:pPr marL="342900" indent="-342900">
              <a:buFont typeface="Arial" charset="0"/>
              <a:buChar char="•"/>
            </a:pPr>
            <a:r>
              <a:rPr lang="en-US" sz="2400" dirty="0" smtClean="0"/>
              <a:t>Conformational change -&gt; Transition from active to inactive or inactive to active state</a:t>
            </a:r>
          </a:p>
          <a:p>
            <a:pPr marL="342900" indent="-342900">
              <a:buFont typeface="Arial" charset="0"/>
              <a:buChar char="•"/>
            </a:pPr>
            <a:r>
              <a:rPr lang="en-US" sz="2400" dirty="0" smtClean="0"/>
              <a:t>Conformational change -&gt; Formation of a new interaction site</a:t>
            </a:r>
          </a:p>
          <a:p>
            <a:pPr marL="342900" indent="-342900">
              <a:buFont typeface="Arial" charset="0"/>
              <a:buChar char="•"/>
            </a:pPr>
            <a:r>
              <a:rPr lang="en-US" sz="2400" dirty="0" smtClean="0"/>
              <a:t>Formation of a new interaction site without significant conformational change</a:t>
            </a:r>
            <a:endParaRPr lang="en-US" sz="2400" dirty="0"/>
          </a:p>
        </p:txBody>
      </p:sp>
    </p:spTree>
    <p:extLst>
      <p:ext uri="{BB962C8B-B14F-4D97-AF65-F5344CB8AC3E}">
        <p14:creationId xmlns:p14="http://schemas.microsoft.com/office/powerpoint/2010/main" val="1995750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16</a:t>
            </a:fld>
            <a:endParaRPr lang="en-US"/>
          </a:p>
        </p:txBody>
      </p:sp>
      <p:pic>
        <p:nvPicPr>
          <p:cNvPr id="7" name="Picture 2" descr="figure_08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690" y="225424"/>
            <a:ext cx="34861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117" y="42861"/>
            <a:ext cx="7695458" cy="6156366"/>
          </a:xfrm>
          <a:prstGeom prst="rect">
            <a:avLst/>
          </a:prstGeom>
        </p:spPr>
      </p:pic>
    </p:spTree>
    <p:extLst>
      <p:ext uri="{BB962C8B-B14F-4D97-AF65-F5344CB8AC3E}">
        <p14:creationId xmlns:p14="http://schemas.microsoft.com/office/powerpoint/2010/main" val="1537115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17</a:t>
            </a:fld>
            <a:endParaRPr lang="en-US"/>
          </a:p>
        </p:txBody>
      </p:sp>
      <p:pic>
        <p:nvPicPr>
          <p:cNvPr id="7" name="Picture 2" descr="figure_12_24"/>
          <p:cNvPicPr>
            <a:picLocks noChangeAspect="1" noChangeArrowheads="1"/>
          </p:cNvPicPr>
          <p:nvPr/>
        </p:nvPicPr>
        <p:blipFill rotWithShape="1">
          <a:blip r:embed="rId2">
            <a:extLst>
              <a:ext uri="{28A0092B-C50C-407E-A947-70E740481C1C}">
                <a14:useLocalDpi xmlns:a14="http://schemas.microsoft.com/office/drawing/2010/main" val="0"/>
              </a:ext>
            </a:extLst>
          </a:blip>
          <a:srcRect l="30919" t="46266" b="3747"/>
          <a:stretch/>
        </p:blipFill>
        <p:spPr bwMode="auto">
          <a:xfrm>
            <a:off x="2209800" y="132967"/>
            <a:ext cx="6989618" cy="6121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17464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18</a:t>
            </a:fld>
            <a:endParaRPr lang="en-US"/>
          </a:p>
        </p:txBody>
      </p:sp>
      <p:grpSp>
        <p:nvGrpSpPr>
          <p:cNvPr id="26" name="Group 25"/>
          <p:cNvGrpSpPr/>
          <p:nvPr/>
        </p:nvGrpSpPr>
        <p:grpSpPr>
          <a:xfrm>
            <a:off x="755032" y="1837736"/>
            <a:ext cx="2357563" cy="1973793"/>
            <a:chOff x="1346105" y="551257"/>
            <a:chExt cx="2535458" cy="2293393"/>
          </a:xfrm>
        </p:grpSpPr>
        <p:sp>
          <p:nvSpPr>
            <p:cNvPr id="5" name="Freeform 4"/>
            <p:cNvSpPr/>
            <p:nvPr/>
          </p:nvSpPr>
          <p:spPr>
            <a:xfrm>
              <a:off x="1346105" y="551257"/>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rgbClr val="FFFF00">
                  <a:alpha val="40000"/>
                </a:srgb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rot="11304310">
              <a:off x="1926861" y="1109835"/>
              <a:ext cx="1954702" cy="609601"/>
              <a:chOff x="5247861" y="1444486"/>
              <a:chExt cx="1954702" cy="609601"/>
            </a:xfrm>
            <a:effectLst>
              <a:glow rad="114300">
                <a:schemeClr val="accent2">
                  <a:lumMod val="75000"/>
                  <a:alpha val="40000"/>
                </a:schemeClr>
              </a:glow>
            </a:effectLst>
          </p:grpSpPr>
          <p:sp>
            <p:nvSpPr>
              <p:cNvPr id="7" name="Oval 6"/>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gular Pentagon 9"/>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 Same Side Corner Rectangle 10"/>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4631752" y="1118424"/>
            <a:ext cx="2165572" cy="3178202"/>
            <a:chOff x="7606462" y="145463"/>
            <a:chExt cx="2473024" cy="3685882"/>
          </a:xfrm>
        </p:grpSpPr>
        <p:sp>
          <p:nvSpPr>
            <p:cNvPr id="14" name="Freeform 13"/>
            <p:cNvSpPr/>
            <p:nvPr/>
          </p:nvSpPr>
          <p:spPr>
            <a:xfrm>
              <a:off x="7606462" y="1537952"/>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rgbClr val="FFFF00">
                  <a:alpha val="40000"/>
                </a:srgb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rot="11304310">
              <a:off x="8188926" y="2073285"/>
              <a:ext cx="1636649" cy="609601"/>
              <a:chOff x="5565914" y="1444486"/>
              <a:chExt cx="1636649" cy="609601"/>
            </a:xfrm>
            <a:effectLst>
              <a:glow rad="114300">
                <a:schemeClr val="accent2">
                  <a:lumMod val="75000"/>
                  <a:alpha val="40000"/>
                </a:schemeClr>
              </a:glow>
            </a:effectLst>
          </p:grpSpPr>
          <p:sp>
            <p:nvSpPr>
              <p:cNvPr id="16" name="Oval 15"/>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gular Pentagon 17"/>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Same Side Corner Rectangle 18"/>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916520" y="145463"/>
              <a:ext cx="2162966" cy="1945672"/>
              <a:chOff x="4935627" y="58275"/>
              <a:chExt cx="2162966" cy="1945672"/>
            </a:xfrm>
            <a:effectLst>
              <a:glow rad="63500">
                <a:schemeClr val="accent6">
                  <a:satMod val="175000"/>
                  <a:alpha val="40000"/>
                </a:schemeClr>
              </a:glow>
            </a:effectLst>
          </p:grpSpPr>
          <p:sp>
            <p:nvSpPr>
              <p:cNvPr id="21" name="Freeform 20"/>
              <p:cNvSpPr/>
              <p:nvPr/>
            </p:nvSpPr>
            <p:spPr>
              <a:xfrm rot="9316039">
                <a:off x="4935627" y="58275"/>
                <a:ext cx="1695597" cy="1945672"/>
              </a:xfrm>
              <a:custGeom>
                <a:avLst/>
                <a:gdLst>
                  <a:gd name="connsiteX0" fmla="*/ 1232824 w 1695597"/>
                  <a:gd name="connsiteY0" fmla="*/ 681987 h 1945672"/>
                  <a:gd name="connsiteX1" fmla="*/ 967780 w 1695597"/>
                  <a:gd name="connsiteY1" fmla="*/ 178404 h 1945672"/>
                  <a:gd name="connsiteX2" fmla="*/ 464198 w 1695597"/>
                  <a:gd name="connsiteY2" fmla="*/ 6126 h 1945672"/>
                  <a:gd name="connsiteX3" fmla="*/ 372 w 1695597"/>
                  <a:gd name="connsiteY3" fmla="*/ 363934 h 1945672"/>
                  <a:gd name="connsiteX4" fmla="*/ 384685 w 1695597"/>
                  <a:gd name="connsiteY4" fmla="*/ 695239 h 1945672"/>
                  <a:gd name="connsiteX5" fmla="*/ 318424 w 1695597"/>
                  <a:gd name="connsiteY5" fmla="*/ 1092804 h 1945672"/>
                  <a:gd name="connsiteX6" fmla="*/ 212406 w 1695597"/>
                  <a:gd name="connsiteY6" fmla="*/ 1463865 h 1945672"/>
                  <a:gd name="connsiteX7" fmla="*/ 702737 w 1695597"/>
                  <a:gd name="connsiteY7" fmla="*/ 1940943 h 1945672"/>
                  <a:gd name="connsiteX8" fmla="*/ 1431606 w 1695597"/>
                  <a:gd name="connsiteY8" fmla="*/ 1675900 h 1945672"/>
                  <a:gd name="connsiteX9" fmla="*/ 1617137 w 1695597"/>
                  <a:gd name="connsiteY9" fmla="*/ 1159065 h 1945672"/>
                  <a:gd name="connsiteX10" fmla="*/ 1670146 w 1695597"/>
                  <a:gd name="connsiteY10" fmla="*/ 774752 h 1945672"/>
                  <a:gd name="connsiteX11" fmla="*/ 1232824 w 1695597"/>
                  <a:gd name="connsiteY11" fmla="*/ 681987 h 194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5597" h="1945672">
                    <a:moveTo>
                      <a:pt x="1232824" y="681987"/>
                    </a:moveTo>
                    <a:cubicBezTo>
                      <a:pt x="1115763" y="582596"/>
                      <a:pt x="1095884" y="291047"/>
                      <a:pt x="967780" y="178404"/>
                    </a:cubicBezTo>
                    <a:cubicBezTo>
                      <a:pt x="839676" y="65760"/>
                      <a:pt x="625433" y="-24796"/>
                      <a:pt x="464198" y="6126"/>
                    </a:cubicBezTo>
                    <a:cubicBezTo>
                      <a:pt x="302963" y="37048"/>
                      <a:pt x="13624" y="249082"/>
                      <a:pt x="372" y="363934"/>
                    </a:cubicBezTo>
                    <a:cubicBezTo>
                      <a:pt x="-12880" y="478786"/>
                      <a:pt x="331676" y="573761"/>
                      <a:pt x="384685" y="695239"/>
                    </a:cubicBezTo>
                    <a:cubicBezTo>
                      <a:pt x="437694" y="816717"/>
                      <a:pt x="347137" y="964700"/>
                      <a:pt x="318424" y="1092804"/>
                    </a:cubicBezTo>
                    <a:cubicBezTo>
                      <a:pt x="289711" y="1220908"/>
                      <a:pt x="148354" y="1322509"/>
                      <a:pt x="212406" y="1463865"/>
                    </a:cubicBezTo>
                    <a:cubicBezTo>
                      <a:pt x="276458" y="1605221"/>
                      <a:pt x="499537" y="1905604"/>
                      <a:pt x="702737" y="1940943"/>
                    </a:cubicBezTo>
                    <a:cubicBezTo>
                      <a:pt x="905937" y="1976282"/>
                      <a:pt x="1279206" y="1806213"/>
                      <a:pt x="1431606" y="1675900"/>
                    </a:cubicBezTo>
                    <a:cubicBezTo>
                      <a:pt x="1584006" y="1545587"/>
                      <a:pt x="1577380" y="1309256"/>
                      <a:pt x="1617137" y="1159065"/>
                    </a:cubicBezTo>
                    <a:cubicBezTo>
                      <a:pt x="1656894" y="1008874"/>
                      <a:pt x="1736407" y="858682"/>
                      <a:pt x="1670146" y="774752"/>
                    </a:cubicBezTo>
                    <a:cubicBezTo>
                      <a:pt x="1603885" y="690822"/>
                      <a:pt x="1349885" y="781378"/>
                      <a:pt x="1232824" y="681987"/>
                    </a:cubicBezTo>
                    <a:close/>
                  </a:path>
                </a:pathLst>
              </a:custGeom>
              <a:solidFill>
                <a:schemeClr val="accent5">
                  <a:lumMod val="75000"/>
                </a:schemeClr>
              </a:solidFill>
              <a:ln>
                <a:noFill/>
              </a:ln>
              <a:effectLst>
                <a:glow rad="101600">
                  <a:schemeClr val="accent6">
                    <a:satMod val="175000"/>
                    <a:alpha val="40000"/>
                  </a:schemeClr>
                </a:glow>
              </a:effectLst>
              <a:scene3d>
                <a:camera prst="orthographicFront"/>
                <a:lightRig rig="threePt" dir="t"/>
              </a:scene3d>
              <a:sp3d>
                <a:bevelT w="1905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1304310">
                <a:off x="6740784" y="1302734"/>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8258072" y="1778099"/>
            <a:ext cx="3679899" cy="2312997"/>
            <a:chOff x="3777770" y="4405402"/>
            <a:chExt cx="3679899" cy="2312997"/>
          </a:xfrm>
        </p:grpSpPr>
        <p:sp>
          <p:nvSpPr>
            <p:cNvPr id="23" name="Freeform 22"/>
            <p:cNvSpPr/>
            <p:nvPr/>
          </p:nvSpPr>
          <p:spPr>
            <a:xfrm rot="9316039">
              <a:off x="3777770" y="4405402"/>
              <a:ext cx="1695597" cy="1945672"/>
            </a:xfrm>
            <a:custGeom>
              <a:avLst/>
              <a:gdLst>
                <a:gd name="connsiteX0" fmla="*/ 1232824 w 1695597"/>
                <a:gd name="connsiteY0" fmla="*/ 681987 h 1945672"/>
                <a:gd name="connsiteX1" fmla="*/ 967780 w 1695597"/>
                <a:gd name="connsiteY1" fmla="*/ 178404 h 1945672"/>
                <a:gd name="connsiteX2" fmla="*/ 464198 w 1695597"/>
                <a:gd name="connsiteY2" fmla="*/ 6126 h 1945672"/>
                <a:gd name="connsiteX3" fmla="*/ 372 w 1695597"/>
                <a:gd name="connsiteY3" fmla="*/ 363934 h 1945672"/>
                <a:gd name="connsiteX4" fmla="*/ 384685 w 1695597"/>
                <a:gd name="connsiteY4" fmla="*/ 695239 h 1945672"/>
                <a:gd name="connsiteX5" fmla="*/ 318424 w 1695597"/>
                <a:gd name="connsiteY5" fmla="*/ 1092804 h 1945672"/>
                <a:gd name="connsiteX6" fmla="*/ 212406 w 1695597"/>
                <a:gd name="connsiteY6" fmla="*/ 1463865 h 1945672"/>
                <a:gd name="connsiteX7" fmla="*/ 702737 w 1695597"/>
                <a:gd name="connsiteY7" fmla="*/ 1940943 h 1945672"/>
                <a:gd name="connsiteX8" fmla="*/ 1431606 w 1695597"/>
                <a:gd name="connsiteY8" fmla="*/ 1675900 h 1945672"/>
                <a:gd name="connsiteX9" fmla="*/ 1617137 w 1695597"/>
                <a:gd name="connsiteY9" fmla="*/ 1159065 h 1945672"/>
                <a:gd name="connsiteX10" fmla="*/ 1670146 w 1695597"/>
                <a:gd name="connsiteY10" fmla="*/ 774752 h 1945672"/>
                <a:gd name="connsiteX11" fmla="*/ 1232824 w 1695597"/>
                <a:gd name="connsiteY11" fmla="*/ 681987 h 194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5597" h="1945672">
                  <a:moveTo>
                    <a:pt x="1232824" y="681987"/>
                  </a:moveTo>
                  <a:cubicBezTo>
                    <a:pt x="1115763" y="582596"/>
                    <a:pt x="1095884" y="291047"/>
                    <a:pt x="967780" y="178404"/>
                  </a:cubicBezTo>
                  <a:cubicBezTo>
                    <a:pt x="839676" y="65760"/>
                    <a:pt x="625433" y="-24796"/>
                    <a:pt x="464198" y="6126"/>
                  </a:cubicBezTo>
                  <a:cubicBezTo>
                    <a:pt x="302963" y="37048"/>
                    <a:pt x="13624" y="249082"/>
                    <a:pt x="372" y="363934"/>
                  </a:cubicBezTo>
                  <a:cubicBezTo>
                    <a:pt x="-12880" y="478786"/>
                    <a:pt x="331676" y="573761"/>
                    <a:pt x="384685" y="695239"/>
                  </a:cubicBezTo>
                  <a:cubicBezTo>
                    <a:pt x="437694" y="816717"/>
                    <a:pt x="347137" y="964700"/>
                    <a:pt x="318424" y="1092804"/>
                  </a:cubicBezTo>
                  <a:cubicBezTo>
                    <a:pt x="289711" y="1220908"/>
                    <a:pt x="148354" y="1322509"/>
                    <a:pt x="212406" y="1463865"/>
                  </a:cubicBezTo>
                  <a:cubicBezTo>
                    <a:pt x="276458" y="1605221"/>
                    <a:pt x="499537" y="1905604"/>
                    <a:pt x="702737" y="1940943"/>
                  </a:cubicBezTo>
                  <a:cubicBezTo>
                    <a:pt x="905937" y="1976282"/>
                    <a:pt x="1279206" y="1806213"/>
                    <a:pt x="1431606" y="1675900"/>
                  </a:cubicBezTo>
                  <a:cubicBezTo>
                    <a:pt x="1584006" y="1545587"/>
                    <a:pt x="1577380" y="1309256"/>
                    <a:pt x="1617137" y="1159065"/>
                  </a:cubicBezTo>
                  <a:cubicBezTo>
                    <a:pt x="1656894" y="1008874"/>
                    <a:pt x="1736407" y="858682"/>
                    <a:pt x="1670146" y="774752"/>
                  </a:cubicBezTo>
                  <a:cubicBezTo>
                    <a:pt x="1603885" y="690822"/>
                    <a:pt x="1349885" y="781378"/>
                    <a:pt x="1232824" y="681987"/>
                  </a:cubicBezTo>
                  <a:close/>
                </a:path>
              </a:pathLst>
            </a:custGeom>
            <a:solidFill>
              <a:schemeClr val="accent5">
                <a:lumMod val="75000"/>
              </a:schemeClr>
            </a:solidFill>
            <a:ln>
              <a:noFill/>
            </a:ln>
            <a:effectLst>
              <a:glow rad="101600">
                <a:schemeClr val="accent6">
                  <a:satMod val="175000"/>
                  <a:alpha val="40000"/>
                </a:schemeClr>
              </a:glow>
            </a:effectLst>
            <a:scene3d>
              <a:camera prst="orthographicFront"/>
              <a:lightRig rig="threePt" dir="t"/>
            </a:scene3d>
            <a:sp3d>
              <a:bevelT w="1905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1304310">
              <a:off x="5582927" y="5649861"/>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897403" y="4616121"/>
              <a:ext cx="2560266" cy="2102278"/>
            </a:xfrm>
            <a:custGeom>
              <a:avLst/>
              <a:gdLst>
                <a:gd name="connsiteX0" fmla="*/ 708267 w 2560266"/>
                <a:gd name="connsiteY0" fmla="*/ 8888 h 2102278"/>
                <a:gd name="connsiteX1" fmla="*/ 350458 w 2560266"/>
                <a:gd name="connsiteY1" fmla="*/ 366696 h 2102278"/>
                <a:gd name="connsiteX2" fmla="*/ 323954 w 2560266"/>
                <a:gd name="connsiteY2" fmla="*/ 631740 h 2102278"/>
                <a:gd name="connsiteX3" fmla="*/ 588997 w 2560266"/>
                <a:gd name="connsiteY3" fmla="*/ 790766 h 2102278"/>
                <a:gd name="connsiteX4" fmla="*/ 814284 w 2560266"/>
                <a:gd name="connsiteY4" fmla="*/ 910036 h 2102278"/>
                <a:gd name="connsiteX5" fmla="*/ 1079327 w 2560266"/>
                <a:gd name="connsiteY5" fmla="*/ 1029305 h 2102278"/>
                <a:gd name="connsiteX6" fmla="*/ 1145588 w 2560266"/>
                <a:gd name="connsiteY6" fmla="*/ 1294349 h 2102278"/>
                <a:gd name="connsiteX7" fmla="*/ 1052823 w 2560266"/>
                <a:gd name="connsiteY7" fmla="*/ 1440122 h 2102278"/>
                <a:gd name="connsiteX8" fmla="*/ 721519 w 2560266"/>
                <a:gd name="connsiteY8" fmla="*/ 1479879 h 2102278"/>
                <a:gd name="connsiteX9" fmla="*/ 509484 w 2560266"/>
                <a:gd name="connsiteY9" fmla="*/ 1612401 h 2102278"/>
                <a:gd name="connsiteX10" fmla="*/ 111919 w 2560266"/>
                <a:gd name="connsiteY10" fmla="*/ 1665409 h 2102278"/>
                <a:gd name="connsiteX11" fmla="*/ 58910 w 2560266"/>
                <a:gd name="connsiteY11" fmla="*/ 1983462 h 2102278"/>
                <a:gd name="connsiteX12" fmla="*/ 867293 w 2560266"/>
                <a:gd name="connsiteY12" fmla="*/ 2089479 h 2102278"/>
                <a:gd name="connsiteX13" fmla="*/ 1649171 w 2560266"/>
                <a:gd name="connsiteY13" fmla="*/ 2036470 h 2102278"/>
                <a:gd name="connsiteX14" fmla="*/ 1794945 w 2560266"/>
                <a:gd name="connsiteY14" fmla="*/ 1519636 h 2102278"/>
                <a:gd name="connsiteX15" fmla="*/ 1900962 w 2560266"/>
                <a:gd name="connsiteY15" fmla="*/ 1055809 h 2102278"/>
                <a:gd name="connsiteX16" fmla="*/ 2046736 w 2560266"/>
                <a:gd name="connsiteY16" fmla="*/ 578731 h 2102278"/>
                <a:gd name="connsiteX17" fmla="*/ 2497310 w 2560266"/>
                <a:gd name="connsiteY17" fmla="*/ 499218 h 2102278"/>
                <a:gd name="connsiteX18" fmla="*/ 2457554 w 2560266"/>
                <a:gd name="connsiteY18" fmla="*/ 128157 h 2102278"/>
                <a:gd name="connsiteX19" fmla="*/ 1582910 w 2560266"/>
                <a:gd name="connsiteY19" fmla="*/ 8888 h 2102278"/>
                <a:gd name="connsiteX20" fmla="*/ 1264858 w 2560266"/>
                <a:gd name="connsiteY20" fmla="*/ 101653 h 2102278"/>
                <a:gd name="connsiteX21" fmla="*/ 708267 w 2560266"/>
                <a:gd name="connsiteY21" fmla="*/ 8888 h 21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0266" h="2102278">
                  <a:moveTo>
                    <a:pt x="708267" y="8888"/>
                  </a:moveTo>
                  <a:cubicBezTo>
                    <a:pt x="555867" y="53062"/>
                    <a:pt x="414510" y="262887"/>
                    <a:pt x="350458" y="366696"/>
                  </a:cubicBezTo>
                  <a:cubicBezTo>
                    <a:pt x="286406" y="470505"/>
                    <a:pt x="284198" y="561062"/>
                    <a:pt x="323954" y="631740"/>
                  </a:cubicBezTo>
                  <a:cubicBezTo>
                    <a:pt x="363710" y="702418"/>
                    <a:pt x="507275" y="744383"/>
                    <a:pt x="588997" y="790766"/>
                  </a:cubicBezTo>
                  <a:cubicBezTo>
                    <a:pt x="670719" y="837149"/>
                    <a:pt x="732562" y="870280"/>
                    <a:pt x="814284" y="910036"/>
                  </a:cubicBezTo>
                  <a:cubicBezTo>
                    <a:pt x="896006" y="949792"/>
                    <a:pt x="1024110" y="965253"/>
                    <a:pt x="1079327" y="1029305"/>
                  </a:cubicBezTo>
                  <a:cubicBezTo>
                    <a:pt x="1134544" y="1093357"/>
                    <a:pt x="1150005" y="1225880"/>
                    <a:pt x="1145588" y="1294349"/>
                  </a:cubicBezTo>
                  <a:cubicBezTo>
                    <a:pt x="1141171" y="1362818"/>
                    <a:pt x="1123501" y="1409200"/>
                    <a:pt x="1052823" y="1440122"/>
                  </a:cubicBezTo>
                  <a:cubicBezTo>
                    <a:pt x="982145" y="1471044"/>
                    <a:pt x="812075" y="1451166"/>
                    <a:pt x="721519" y="1479879"/>
                  </a:cubicBezTo>
                  <a:cubicBezTo>
                    <a:pt x="630963" y="1508592"/>
                    <a:pt x="611084" y="1581479"/>
                    <a:pt x="509484" y="1612401"/>
                  </a:cubicBezTo>
                  <a:cubicBezTo>
                    <a:pt x="407884" y="1643323"/>
                    <a:pt x="187015" y="1603566"/>
                    <a:pt x="111919" y="1665409"/>
                  </a:cubicBezTo>
                  <a:cubicBezTo>
                    <a:pt x="36823" y="1727253"/>
                    <a:pt x="-66986" y="1912784"/>
                    <a:pt x="58910" y="1983462"/>
                  </a:cubicBezTo>
                  <a:cubicBezTo>
                    <a:pt x="184806" y="2054140"/>
                    <a:pt x="602250" y="2080644"/>
                    <a:pt x="867293" y="2089479"/>
                  </a:cubicBezTo>
                  <a:cubicBezTo>
                    <a:pt x="1132336" y="2098314"/>
                    <a:pt x="1494562" y="2131444"/>
                    <a:pt x="1649171" y="2036470"/>
                  </a:cubicBezTo>
                  <a:cubicBezTo>
                    <a:pt x="1803780" y="1941496"/>
                    <a:pt x="1752980" y="1683079"/>
                    <a:pt x="1794945" y="1519636"/>
                  </a:cubicBezTo>
                  <a:cubicBezTo>
                    <a:pt x="1836910" y="1356193"/>
                    <a:pt x="1858997" y="1212626"/>
                    <a:pt x="1900962" y="1055809"/>
                  </a:cubicBezTo>
                  <a:cubicBezTo>
                    <a:pt x="1942927" y="898992"/>
                    <a:pt x="1947345" y="671496"/>
                    <a:pt x="2046736" y="578731"/>
                  </a:cubicBezTo>
                  <a:cubicBezTo>
                    <a:pt x="2146127" y="485966"/>
                    <a:pt x="2428840" y="574314"/>
                    <a:pt x="2497310" y="499218"/>
                  </a:cubicBezTo>
                  <a:cubicBezTo>
                    <a:pt x="2565780" y="424122"/>
                    <a:pt x="2609954" y="209879"/>
                    <a:pt x="2457554" y="128157"/>
                  </a:cubicBezTo>
                  <a:cubicBezTo>
                    <a:pt x="2305154" y="46435"/>
                    <a:pt x="1781693" y="13305"/>
                    <a:pt x="1582910" y="8888"/>
                  </a:cubicBezTo>
                  <a:cubicBezTo>
                    <a:pt x="1384127" y="4471"/>
                    <a:pt x="1404006" y="103862"/>
                    <a:pt x="1264858" y="101653"/>
                  </a:cubicBezTo>
                  <a:cubicBezTo>
                    <a:pt x="1125710" y="99444"/>
                    <a:pt x="860667" y="-35286"/>
                    <a:pt x="708267" y="8888"/>
                  </a:cubicBezTo>
                  <a:close/>
                </a:path>
              </a:pathLst>
            </a:custGeom>
            <a:solidFill>
              <a:srgbClr val="FFC000"/>
            </a:solidFill>
            <a:ln>
              <a:noFill/>
            </a:ln>
            <a:effectLst>
              <a:glow rad="101600">
                <a:schemeClr val="accent6">
                  <a:satMod val="175000"/>
                  <a:alpha val="40000"/>
                </a:schemeClr>
              </a:glow>
            </a:effectLst>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631891" y="4330384"/>
            <a:ext cx="1362489" cy="369332"/>
          </a:xfrm>
          <a:prstGeom prst="rect">
            <a:avLst/>
          </a:prstGeom>
          <a:noFill/>
        </p:spPr>
        <p:txBody>
          <a:bodyPr wrap="none" rtlCol="0">
            <a:spAutoFit/>
          </a:bodyPr>
          <a:lstStyle/>
          <a:p>
            <a:r>
              <a:rPr lang="en-US" smtClean="0"/>
              <a:t>Kinase + ATP</a:t>
            </a:r>
            <a:endParaRPr lang="en-US"/>
          </a:p>
        </p:txBody>
      </p:sp>
      <p:sp>
        <p:nvSpPr>
          <p:cNvPr id="31" name="TextBox 30"/>
          <p:cNvSpPr txBox="1"/>
          <p:nvPr/>
        </p:nvSpPr>
        <p:spPr>
          <a:xfrm>
            <a:off x="4348873" y="4541227"/>
            <a:ext cx="2838341" cy="646331"/>
          </a:xfrm>
          <a:prstGeom prst="rect">
            <a:avLst/>
          </a:prstGeom>
          <a:noFill/>
        </p:spPr>
        <p:txBody>
          <a:bodyPr wrap="none" rtlCol="0">
            <a:spAutoFit/>
          </a:bodyPr>
          <a:lstStyle/>
          <a:p>
            <a:r>
              <a:rPr lang="en-US" dirty="0" smtClean="0"/>
              <a:t>Transfer of </a:t>
            </a:r>
            <a:r>
              <a:rPr lang="en-US" dirty="0" smtClean="0"/>
              <a:t>phosphate group</a:t>
            </a:r>
            <a:endParaRPr lang="en-US" dirty="0" smtClean="0"/>
          </a:p>
          <a:p>
            <a:r>
              <a:rPr lang="en-US" dirty="0"/>
              <a:t>t</a:t>
            </a:r>
            <a:r>
              <a:rPr lang="en-US" dirty="0" smtClean="0"/>
              <a:t>o another </a:t>
            </a:r>
            <a:r>
              <a:rPr lang="en-US" dirty="0" smtClean="0"/>
              <a:t>protein</a:t>
            </a:r>
            <a:endParaRPr lang="en-US" dirty="0"/>
          </a:p>
        </p:txBody>
      </p:sp>
      <p:sp>
        <p:nvSpPr>
          <p:cNvPr id="32" name="TextBox 31"/>
          <p:cNvSpPr txBox="1"/>
          <p:nvPr/>
        </p:nvSpPr>
        <p:spPr>
          <a:xfrm>
            <a:off x="8610600" y="4515050"/>
            <a:ext cx="2887906" cy="646331"/>
          </a:xfrm>
          <a:prstGeom prst="rect">
            <a:avLst/>
          </a:prstGeom>
          <a:noFill/>
        </p:spPr>
        <p:txBody>
          <a:bodyPr wrap="none" rtlCol="0">
            <a:spAutoFit/>
          </a:bodyPr>
          <a:lstStyle/>
          <a:p>
            <a:r>
              <a:rPr lang="en-US" dirty="0"/>
              <a:t>p</a:t>
            </a:r>
            <a:r>
              <a:rPr lang="en-US" dirty="0" smtClean="0"/>
              <a:t>hosphorylated </a:t>
            </a:r>
            <a:r>
              <a:rPr lang="en-US" dirty="0"/>
              <a:t>p</a:t>
            </a:r>
            <a:r>
              <a:rPr lang="en-US" dirty="0" smtClean="0"/>
              <a:t>rotein </a:t>
            </a:r>
            <a:r>
              <a:rPr lang="en-US" dirty="0" smtClean="0"/>
              <a:t>can </a:t>
            </a:r>
          </a:p>
          <a:p>
            <a:r>
              <a:rPr lang="en-US" dirty="0"/>
              <a:t>i</a:t>
            </a:r>
            <a:r>
              <a:rPr lang="en-US" dirty="0" smtClean="0"/>
              <a:t>nteract with </a:t>
            </a:r>
            <a:r>
              <a:rPr lang="en-US" dirty="0" smtClean="0"/>
              <a:t>binding </a:t>
            </a:r>
            <a:r>
              <a:rPr lang="en-US" dirty="0"/>
              <a:t>p</a:t>
            </a:r>
            <a:r>
              <a:rPr lang="en-US" dirty="0" smtClean="0"/>
              <a:t>artner</a:t>
            </a:r>
            <a:endParaRPr lang="en-US" dirty="0"/>
          </a:p>
        </p:txBody>
      </p:sp>
    </p:spTree>
    <p:extLst>
      <p:ext uri="{BB962C8B-B14F-4D97-AF65-F5344CB8AC3E}">
        <p14:creationId xmlns:p14="http://schemas.microsoft.com/office/powerpoint/2010/main" val="875132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19</a:t>
            </a:fld>
            <a:endParaRPr lang="en-US"/>
          </a:p>
        </p:txBody>
      </p:sp>
      <p:sp>
        <p:nvSpPr>
          <p:cNvPr id="5" name="TextBox 4"/>
          <p:cNvSpPr txBox="1"/>
          <p:nvPr/>
        </p:nvSpPr>
        <p:spPr>
          <a:xfrm>
            <a:off x="838201" y="689776"/>
            <a:ext cx="6045926" cy="830997"/>
          </a:xfrm>
          <a:prstGeom prst="rect">
            <a:avLst/>
          </a:prstGeom>
          <a:noFill/>
        </p:spPr>
        <p:txBody>
          <a:bodyPr wrap="square" rtlCol="0">
            <a:spAutoFit/>
          </a:bodyPr>
          <a:lstStyle/>
          <a:p>
            <a:pPr marL="342900" indent="-342900">
              <a:buFont typeface="Arial" charset="0"/>
              <a:buChar char="•"/>
            </a:pPr>
            <a:r>
              <a:rPr lang="en-US" sz="2400" dirty="0" smtClean="0"/>
              <a:t>Kinases are key players in the regulation of all cell </a:t>
            </a:r>
            <a:r>
              <a:rPr lang="en-US" sz="2400" dirty="0" smtClean="0"/>
              <a:t>mechanisms.</a:t>
            </a:r>
            <a:endParaRPr lang="en-US" sz="2400" dirty="0"/>
          </a:p>
        </p:txBody>
      </p:sp>
      <p:pic>
        <p:nvPicPr>
          <p:cNvPr id="6" name="Picture 5"/>
          <p:cNvPicPr>
            <a:picLocks noChangeAspect="1"/>
          </p:cNvPicPr>
          <p:nvPr/>
        </p:nvPicPr>
        <p:blipFill>
          <a:blip r:embed="rId3"/>
          <a:stretch>
            <a:fillRect/>
          </a:stretch>
        </p:blipFill>
        <p:spPr>
          <a:xfrm>
            <a:off x="6740979" y="1105274"/>
            <a:ext cx="5581650" cy="3125724"/>
          </a:xfrm>
          <a:prstGeom prst="rect">
            <a:avLst/>
          </a:prstGeom>
        </p:spPr>
      </p:pic>
      <p:sp>
        <p:nvSpPr>
          <p:cNvPr id="8" name="TextBox 7"/>
          <p:cNvSpPr txBox="1"/>
          <p:nvPr/>
        </p:nvSpPr>
        <p:spPr>
          <a:xfrm>
            <a:off x="825138" y="1798618"/>
            <a:ext cx="6045926" cy="830997"/>
          </a:xfrm>
          <a:prstGeom prst="rect">
            <a:avLst/>
          </a:prstGeom>
          <a:noFill/>
        </p:spPr>
        <p:txBody>
          <a:bodyPr wrap="square" rtlCol="0">
            <a:spAutoFit/>
          </a:bodyPr>
          <a:lstStyle/>
          <a:p>
            <a:pPr marL="342900" indent="-342900">
              <a:buFont typeface="Arial" charset="0"/>
              <a:buChar char="•"/>
            </a:pPr>
            <a:r>
              <a:rPr lang="en-US" sz="2400" dirty="0" smtClean="0"/>
              <a:t>For regulation it is essential that signals can be turned on but also turned off again.</a:t>
            </a:r>
            <a:endParaRPr lang="en-US" sz="2400" dirty="0"/>
          </a:p>
        </p:txBody>
      </p:sp>
      <p:sp>
        <p:nvSpPr>
          <p:cNvPr id="9" name="TextBox 8"/>
          <p:cNvSpPr txBox="1"/>
          <p:nvPr/>
        </p:nvSpPr>
        <p:spPr>
          <a:xfrm>
            <a:off x="825138" y="2930892"/>
            <a:ext cx="6045926" cy="1200329"/>
          </a:xfrm>
          <a:prstGeom prst="rect">
            <a:avLst/>
          </a:prstGeom>
          <a:noFill/>
        </p:spPr>
        <p:txBody>
          <a:bodyPr wrap="square" rtlCol="0">
            <a:spAutoFit/>
          </a:bodyPr>
          <a:lstStyle/>
          <a:p>
            <a:pPr marL="342900" indent="-342900">
              <a:buFont typeface="Arial" charset="0"/>
              <a:buChar char="•"/>
            </a:pPr>
            <a:r>
              <a:rPr lang="en-US" sz="2400" dirty="0" smtClean="0"/>
              <a:t>Kinases have a counterpart which catalyze the </a:t>
            </a:r>
            <a:r>
              <a:rPr lang="en-US" sz="2400" dirty="0" err="1" smtClean="0"/>
              <a:t>dephosphorylation</a:t>
            </a:r>
            <a:r>
              <a:rPr lang="en-US" sz="2400" dirty="0" smtClean="0"/>
              <a:t> of protein residues. This enzymes are called phosphatases.</a:t>
            </a:r>
            <a:endParaRPr lang="en-US" sz="2400" dirty="0"/>
          </a:p>
        </p:txBody>
      </p:sp>
      <p:pic>
        <p:nvPicPr>
          <p:cNvPr id="10" name="Picture 9"/>
          <p:cNvPicPr>
            <a:picLocks noChangeAspect="1"/>
          </p:cNvPicPr>
          <p:nvPr/>
        </p:nvPicPr>
        <p:blipFill>
          <a:blip r:embed="rId4"/>
          <a:stretch>
            <a:fillRect/>
          </a:stretch>
        </p:blipFill>
        <p:spPr>
          <a:xfrm>
            <a:off x="1218476" y="4204926"/>
            <a:ext cx="4851400" cy="2324100"/>
          </a:xfrm>
          <a:prstGeom prst="rect">
            <a:avLst/>
          </a:prstGeom>
        </p:spPr>
      </p:pic>
      <p:sp>
        <p:nvSpPr>
          <p:cNvPr id="11" name="TextBox 10"/>
          <p:cNvSpPr txBox="1"/>
          <p:nvPr/>
        </p:nvSpPr>
        <p:spPr>
          <a:xfrm>
            <a:off x="7475368" y="4766811"/>
            <a:ext cx="4112871" cy="1569660"/>
          </a:xfrm>
          <a:prstGeom prst="rect">
            <a:avLst/>
          </a:prstGeom>
          <a:noFill/>
        </p:spPr>
        <p:txBody>
          <a:bodyPr wrap="square" rtlCol="0">
            <a:spAutoFit/>
          </a:bodyPr>
          <a:lstStyle/>
          <a:p>
            <a:r>
              <a:rPr lang="en-US" sz="2400" dirty="0" smtClean="0"/>
              <a:t>Proper control over activity of </a:t>
            </a:r>
            <a:r>
              <a:rPr lang="en-US" sz="2400" dirty="0" smtClean="0"/>
              <a:t>cellular </a:t>
            </a:r>
            <a:r>
              <a:rPr lang="en-US" sz="2400" dirty="0" err="1" smtClean="0"/>
              <a:t>signalling</a:t>
            </a:r>
            <a:r>
              <a:rPr lang="en-US" sz="2400" dirty="0" smtClean="0"/>
              <a:t> pathways is essential for normal cell function.</a:t>
            </a:r>
            <a:endParaRPr lang="en-US" sz="2400" dirty="0"/>
          </a:p>
        </p:txBody>
      </p:sp>
    </p:spTree>
    <p:extLst>
      <p:ext uri="{BB962C8B-B14F-4D97-AF65-F5344CB8AC3E}">
        <p14:creationId xmlns:p14="http://schemas.microsoft.com/office/powerpoint/2010/main" val="78141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2</a:t>
            </a:fld>
            <a:endParaRPr lang="en-US"/>
          </a:p>
        </p:txBody>
      </p:sp>
      <p:sp>
        <p:nvSpPr>
          <p:cNvPr id="8" name="TextBox 7"/>
          <p:cNvSpPr txBox="1"/>
          <p:nvPr/>
        </p:nvSpPr>
        <p:spPr>
          <a:xfrm>
            <a:off x="1091956" y="270132"/>
            <a:ext cx="3879524" cy="584775"/>
          </a:xfrm>
          <a:prstGeom prst="rect">
            <a:avLst/>
          </a:prstGeom>
          <a:noFill/>
        </p:spPr>
        <p:txBody>
          <a:bodyPr wrap="none" rtlCol="0">
            <a:spAutoFit/>
          </a:bodyPr>
          <a:lstStyle/>
          <a:p>
            <a:r>
              <a:rPr lang="en-US" sz="3200" dirty="0" smtClean="0"/>
              <a:t>What is a drug target?</a:t>
            </a:r>
            <a:endParaRPr lang="en-US" sz="3200" dirty="0"/>
          </a:p>
        </p:txBody>
      </p:sp>
      <p:sp>
        <p:nvSpPr>
          <p:cNvPr id="9" name="TextBox 8"/>
          <p:cNvSpPr txBox="1"/>
          <p:nvPr/>
        </p:nvSpPr>
        <p:spPr>
          <a:xfrm>
            <a:off x="1091957" y="1047260"/>
            <a:ext cx="8823940" cy="646331"/>
          </a:xfrm>
          <a:prstGeom prst="rect">
            <a:avLst/>
          </a:prstGeom>
          <a:noFill/>
        </p:spPr>
        <p:txBody>
          <a:bodyPr wrap="square" rtlCol="0">
            <a:spAutoFit/>
          </a:bodyPr>
          <a:lstStyle/>
          <a:p>
            <a:r>
              <a:rPr lang="en-US" dirty="0" smtClean="0"/>
              <a:t>Modern drug discovery aims at understanding diseases and symptoms on the molecular level and to modulate distinct proteins in signaling pathways.</a:t>
            </a:r>
            <a:endParaRPr lang="en-US" dirty="0"/>
          </a:p>
        </p:txBody>
      </p:sp>
      <p:sp>
        <p:nvSpPr>
          <p:cNvPr id="10" name="Rounded Rectangle 9"/>
          <p:cNvSpPr/>
          <p:nvPr/>
        </p:nvSpPr>
        <p:spPr>
          <a:xfrm>
            <a:off x="1091960" y="2057400"/>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Disease/Symptom</a:t>
            </a:r>
            <a:endParaRPr lang="en-US" dirty="0"/>
          </a:p>
        </p:txBody>
      </p:sp>
      <p:sp>
        <p:nvSpPr>
          <p:cNvPr id="11" name="Right Arrow 10"/>
          <p:cNvSpPr/>
          <p:nvPr/>
        </p:nvSpPr>
        <p:spPr>
          <a:xfrm>
            <a:off x="3581400" y="2454728"/>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550228" y="2072882"/>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Molecular Mechanism</a:t>
            </a:r>
            <a:endParaRPr lang="en-US" dirty="0"/>
          </a:p>
        </p:txBody>
      </p:sp>
      <p:sp>
        <p:nvSpPr>
          <p:cNvPr id="13" name="Right Arrow 12"/>
          <p:cNvSpPr/>
          <p:nvPr/>
        </p:nvSpPr>
        <p:spPr>
          <a:xfrm>
            <a:off x="7028781" y="2437552"/>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7997609" y="2030380"/>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a Way to Influence the Molecular Mechanism</a:t>
            </a:r>
            <a:endParaRPr lang="en-US" dirty="0"/>
          </a:p>
        </p:txBody>
      </p:sp>
      <p:sp>
        <p:nvSpPr>
          <p:cNvPr id="16" name="Rounded Rectangle 15"/>
          <p:cNvSpPr/>
          <p:nvPr/>
        </p:nvSpPr>
        <p:spPr>
          <a:xfrm>
            <a:off x="1102843" y="3971746"/>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High Blood Pressure</a:t>
            </a:r>
            <a:endParaRPr lang="en-US" dirty="0"/>
          </a:p>
        </p:txBody>
      </p:sp>
      <p:sp>
        <p:nvSpPr>
          <p:cNvPr id="17" name="Right Arrow 16"/>
          <p:cNvSpPr/>
          <p:nvPr/>
        </p:nvSpPr>
        <p:spPr>
          <a:xfrm>
            <a:off x="3581396" y="4348843"/>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550224" y="3966997"/>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Understand how Blood Pressure is Regulated</a:t>
            </a:r>
            <a:endParaRPr lang="en-US" dirty="0"/>
          </a:p>
        </p:txBody>
      </p:sp>
      <p:sp>
        <p:nvSpPr>
          <p:cNvPr id="19" name="Right Arrow 18"/>
          <p:cNvSpPr/>
          <p:nvPr/>
        </p:nvSpPr>
        <p:spPr>
          <a:xfrm>
            <a:off x="7028777" y="4331667"/>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97605" y="3924495"/>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Modulate the Mechanism(s) which lead to Blood Pressure Increase</a:t>
            </a:r>
            <a:endParaRPr lang="en-US" dirty="0"/>
          </a:p>
        </p:txBody>
      </p:sp>
    </p:spTree>
    <p:extLst>
      <p:ext uri="{BB962C8B-B14F-4D97-AF65-F5344CB8AC3E}">
        <p14:creationId xmlns:p14="http://schemas.microsoft.com/office/powerpoint/2010/main" val="188408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20</a:t>
            </a:fld>
            <a:endParaRPr lang="en-US"/>
          </a:p>
        </p:txBody>
      </p:sp>
      <p:pic>
        <p:nvPicPr>
          <p:cNvPr id="7" name="Picture 4" descr="MAPK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72593"/>
            <a:ext cx="8181975" cy="62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0639" y="843148"/>
            <a:ext cx="2838203" cy="1384995"/>
          </a:xfrm>
          <a:prstGeom prst="rect">
            <a:avLst/>
          </a:prstGeom>
          <a:noFill/>
        </p:spPr>
        <p:txBody>
          <a:bodyPr wrap="square" rtlCol="0">
            <a:spAutoFit/>
          </a:bodyPr>
          <a:lstStyle/>
          <a:p>
            <a:r>
              <a:rPr lang="en-US" sz="2800" dirty="0" smtClean="0"/>
              <a:t>B-</a:t>
            </a:r>
            <a:r>
              <a:rPr lang="en-US" sz="2800" dirty="0" err="1" smtClean="0"/>
              <a:t>Raf</a:t>
            </a:r>
            <a:r>
              <a:rPr lang="en-US" sz="2800" dirty="0" smtClean="0"/>
              <a:t> is involved in the regulation of cell growth</a:t>
            </a:r>
            <a:endParaRPr lang="en-US" sz="2800" dirty="0"/>
          </a:p>
        </p:txBody>
      </p:sp>
      <p:sp>
        <p:nvSpPr>
          <p:cNvPr id="3" name="Oval 2"/>
          <p:cNvSpPr/>
          <p:nvPr/>
        </p:nvSpPr>
        <p:spPr>
          <a:xfrm>
            <a:off x="5177642" y="1615044"/>
            <a:ext cx="1662545" cy="1721922"/>
          </a:xfrm>
          <a:prstGeom prst="ellipse">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0869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17" y="539590"/>
            <a:ext cx="8362701" cy="5575134"/>
          </a:xfrm>
          <a:prstGeom prst="rect">
            <a:avLst/>
          </a:prstGeom>
        </p:spPr>
      </p:pic>
      <p:sp>
        <p:nvSpPr>
          <p:cNvPr id="6" name="TextBox 5"/>
          <p:cNvSpPr txBox="1"/>
          <p:nvPr/>
        </p:nvSpPr>
        <p:spPr>
          <a:xfrm>
            <a:off x="617517" y="308758"/>
            <a:ext cx="1821332" cy="461665"/>
          </a:xfrm>
          <a:prstGeom prst="rect">
            <a:avLst/>
          </a:prstGeom>
          <a:noFill/>
        </p:spPr>
        <p:txBody>
          <a:bodyPr wrap="none" rtlCol="0">
            <a:spAutoFit/>
          </a:bodyPr>
          <a:lstStyle/>
          <a:p>
            <a:r>
              <a:rPr lang="en-US" sz="2400" b="1" dirty="0" smtClean="0"/>
              <a:t>B-RAF V600E</a:t>
            </a:r>
            <a:endParaRPr lang="en-US" sz="2400" b="1" dirty="0"/>
          </a:p>
        </p:txBody>
      </p:sp>
      <p:sp>
        <p:nvSpPr>
          <p:cNvPr id="7" name="Oval 6"/>
          <p:cNvSpPr/>
          <p:nvPr/>
        </p:nvSpPr>
        <p:spPr>
          <a:xfrm>
            <a:off x="5438899" y="2339439"/>
            <a:ext cx="2327563" cy="24819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121237" y="1056904"/>
            <a:ext cx="3721925" cy="923330"/>
          </a:xfrm>
          <a:prstGeom prst="rect">
            <a:avLst/>
          </a:prstGeom>
          <a:noFill/>
        </p:spPr>
        <p:txBody>
          <a:bodyPr wrap="square" rtlCol="0">
            <a:spAutoFit/>
          </a:bodyPr>
          <a:lstStyle/>
          <a:p>
            <a:r>
              <a:rPr lang="en-US" dirty="0" smtClean="0"/>
              <a:t>V600E is a mutation from valine to glutamic acid in the activation loop of B-</a:t>
            </a:r>
            <a:r>
              <a:rPr lang="en-US" dirty="0" err="1" smtClean="0"/>
              <a:t>Raf</a:t>
            </a:r>
            <a:r>
              <a:rPr lang="en-US" dirty="0" smtClean="0"/>
              <a:t>.</a:t>
            </a:r>
            <a:endParaRPr lang="en-US" dirty="0"/>
          </a:p>
        </p:txBody>
      </p:sp>
      <p:sp>
        <p:nvSpPr>
          <p:cNvPr id="9" name="TextBox 8"/>
          <p:cNvSpPr txBox="1"/>
          <p:nvPr/>
        </p:nvSpPr>
        <p:spPr>
          <a:xfrm>
            <a:off x="8121236" y="2245611"/>
            <a:ext cx="3721925" cy="923330"/>
          </a:xfrm>
          <a:prstGeom prst="rect">
            <a:avLst/>
          </a:prstGeom>
          <a:noFill/>
        </p:spPr>
        <p:txBody>
          <a:bodyPr wrap="square" rtlCol="0">
            <a:spAutoFit/>
          </a:bodyPr>
          <a:lstStyle/>
          <a:p>
            <a:r>
              <a:rPr lang="en-US" dirty="0" smtClean="0"/>
              <a:t>The mutation to a charged amino acid mimics the effect of phosphorylation and leads to activation of the kinase.</a:t>
            </a:r>
            <a:endParaRPr lang="en-US" dirty="0"/>
          </a:p>
        </p:txBody>
      </p:sp>
      <p:sp>
        <p:nvSpPr>
          <p:cNvPr id="10" name="TextBox 9"/>
          <p:cNvSpPr txBox="1"/>
          <p:nvPr/>
        </p:nvSpPr>
        <p:spPr>
          <a:xfrm>
            <a:off x="8153400" y="3464006"/>
            <a:ext cx="3721925" cy="923330"/>
          </a:xfrm>
          <a:prstGeom prst="rect">
            <a:avLst/>
          </a:prstGeom>
          <a:noFill/>
        </p:spPr>
        <p:txBody>
          <a:bodyPr wrap="square" rtlCol="0">
            <a:spAutoFit/>
          </a:bodyPr>
          <a:lstStyle/>
          <a:p>
            <a:r>
              <a:rPr lang="en-US" dirty="0" smtClean="0"/>
              <a:t>Unlike in the case of phosphorylation, the activation is permanent and not reversible by phosphatases.</a:t>
            </a:r>
            <a:endParaRPr lang="en-US" dirty="0"/>
          </a:p>
        </p:txBody>
      </p:sp>
    </p:spTree>
    <p:extLst>
      <p:ext uri="{BB962C8B-B14F-4D97-AF65-F5344CB8AC3E}">
        <p14:creationId xmlns:p14="http://schemas.microsoft.com/office/powerpoint/2010/main" val="13325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22</a:t>
            </a:fld>
            <a:endParaRPr lang="en-US"/>
          </a:p>
        </p:txBody>
      </p:sp>
      <p:pic>
        <p:nvPicPr>
          <p:cNvPr id="7" name="Picture 4" descr="MAPK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67595"/>
            <a:ext cx="8181975" cy="62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15636" y="546265"/>
            <a:ext cx="2980707" cy="923330"/>
          </a:xfrm>
          <a:prstGeom prst="rect">
            <a:avLst/>
          </a:prstGeom>
          <a:noFill/>
        </p:spPr>
        <p:txBody>
          <a:bodyPr wrap="square" rtlCol="0">
            <a:spAutoFit/>
          </a:bodyPr>
          <a:lstStyle/>
          <a:p>
            <a:r>
              <a:rPr lang="en-US" dirty="0" smtClean="0"/>
              <a:t>Permanent activation of B-</a:t>
            </a:r>
            <a:r>
              <a:rPr lang="en-US" dirty="0" err="1" smtClean="0"/>
              <a:t>Raf</a:t>
            </a:r>
            <a:r>
              <a:rPr lang="en-US" dirty="0" smtClean="0"/>
              <a:t> leads to uncontrolled cell proliferation (Cancer).</a:t>
            </a:r>
            <a:endParaRPr lang="en-US" dirty="0"/>
          </a:p>
        </p:txBody>
      </p:sp>
      <p:sp>
        <p:nvSpPr>
          <p:cNvPr id="3" name="Oval 2"/>
          <p:cNvSpPr/>
          <p:nvPr/>
        </p:nvSpPr>
        <p:spPr>
          <a:xfrm>
            <a:off x="5237018" y="1876301"/>
            <a:ext cx="1353787" cy="1448790"/>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793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23</a:t>
            </a:fld>
            <a:endParaRPr lang="en-US"/>
          </a:p>
        </p:txBody>
      </p:sp>
      <p:sp>
        <p:nvSpPr>
          <p:cNvPr id="5" name="TextBox 4"/>
          <p:cNvSpPr txBox="1"/>
          <p:nvPr/>
        </p:nvSpPr>
        <p:spPr>
          <a:xfrm>
            <a:off x="838200" y="700644"/>
            <a:ext cx="6373796" cy="461665"/>
          </a:xfrm>
          <a:prstGeom prst="rect">
            <a:avLst/>
          </a:prstGeom>
          <a:noFill/>
        </p:spPr>
        <p:txBody>
          <a:bodyPr wrap="none" rtlCol="0">
            <a:spAutoFit/>
          </a:bodyPr>
          <a:lstStyle/>
          <a:p>
            <a:r>
              <a:rPr lang="en-US" sz="2400" dirty="0" smtClean="0"/>
              <a:t>B-</a:t>
            </a:r>
            <a:r>
              <a:rPr lang="en-US" sz="2400" dirty="0" err="1" smtClean="0"/>
              <a:t>Raf</a:t>
            </a:r>
            <a:r>
              <a:rPr lang="en-US" sz="2400" dirty="0" smtClean="0"/>
              <a:t> mutations occur in different types of cancer</a:t>
            </a:r>
            <a:endParaRPr lang="en-US" sz="2400" dirty="0"/>
          </a:p>
        </p:txBody>
      </p:sp>
      <p:sp>
        <p:nvSpPr>
          <p:cNvPr id="6" name="TextBox 5"/>
          <p:cNvSpPr txBox="1"/>
          <p:nvPr/>
        </p:nvSpPr>
        <p:spPr>
          <a:xfrm>
            <a:off x="838200" y="1445528"/>
            <a:ext cx="10956455" cy="830997"/>
          </a:xfrm>
          <a:prstGeom prst="rect">
            <a:avLst/>
          </a:prstGeom>
          <a:noFill/>
        </p:spPr>
        <p:txBody>
          <a:bodyPr wrap="square" rtlCol="0">
            <a:spAutoFit/>
          </a:bodyPr>
          <a:lstStyle/>
          <a:p>
            <a:r>
              <a:rPr lang="en-US" sz="2400" dirty="0" smtClean="0"/>
              <a:t>Inhibition of B-</a:t>
            </a:r>
            <a:r>
              <a:rPr lang="en-US" sz="2400" dirty="0" err="1" smtClean="0"/>
              <a:t>Raf</a:t>
            </a:r>
            <a:r>
              <a:rPr lang="en-US" sz="2400" dirty="0" smtClean="0"/>
              <a:t> in patients with mutated B-</a:t>
            </a:r>
            <a:r>
              <a:rPr lang="en-US" sz="2400" dirty="0" err="1" smtClean="0"/>
              <a:t>Raf</a:t>
            </a:r>
            <a:r>
              <a:rPr lang="en-US" sz="2400" dirty="0" smtClean="0"/>
              <a:t> has therefore been identified as a therapeutic concept.</a:t>
            </a:r>
            <a:endParaRPr lang="en-US" sz="2400" dirty="0"/>
          </a:p>
        </p:txBody>
      </p:sp>
      <p:sp>
        <p:nvSpPr>
          <p:cNvPr id="7" name="Rounded Rectangle 6"/>
          <p:cNvSpPr/>
          <p:nvPr/>
        </p:nvSpPr>
        <p:spPr>
          <a:xfrm>
            <a:off x="1068514" y="2779106"/>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Disease/Symptom</a:t>
            </a:r>
            <a:endParaRPr lang="en-US" dirty="0"/>
          </a:p>
        </p:txBody>
      </p:sp>
      <p:sp>
        <p:nvSpPr>
          <p:cNvPr id="8" name="Right Arrow 7"/>
          <p:cNvSpPr/>
          <p:nvPr/>
        </p:nvSpPr>
        <p:spPr>
          <a:xfrm>
            <a:off x="3557954" y="3176434"/>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526782" y="2794588"/>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Molecular Mechanism</a:t>
            </a:r>
            <a:endParaRPr lang="en-US" dirty="0"/>
          </a:p>
        </p:txBody>
      </p:sp>
      <p:sp>
        <p:nvSpPr>
          <p:cNvPr id="10" name="Right Arrow 9"/>
          <p:cNvSpPr/>
          <p:nvPr/>
        </p:nvSpPr>
        <p:spPr>
          <a:xfrm>
            <a:off x="7005335" y="3159258"/>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974163" y="2752086"/>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Identify a Way to Influence the Molecular Mechanism</a:t>
            </a:r>
            <a:endParaRPr lang="en-US" dirty="0"/>
          </a:p>
        </p:txBody>
      </p:sp>
      <p:sp>
        <p:nvSpPr>
          <p:cNvPr id="12" name="Rounded Rectangle 11"/>
          <p:cNvSpPr/>
          <p:nvPr/>
        </p:nvSpPr>
        <p:spPr>
          <a:xfrm>
            <a:off x="1068510" y="4673221"/>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Cancer</a:t>
            </a:r>
            <a:endParaRPr lang="en-US" dirty="0"/>
          </a:p>
        </p:txBody>
      </p:sp>
      <p:sp>
        <p:nvSpPr>
          <p:cNvPr id="13" name="Right Arrow 12"/>
          <p:cNvSpPr/>
          <p:nvPr/>
        </p:nvSpPr>
        <p:spPr>
          <a:xfrm>
            <a:off x="3557950" y="5070549"/>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26778" y="4559912"/>
            <a:ext cx="2326154" cy="1489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Understand the cause for uncontrolled cell growth (B-</a:t>
            </a:r>
            <a:r>
              <a:rPr lang="en-US" dirty="0" err="1" smtClean="0"/>
              <a:t>Raf</a:t>
            </a:r>
            <a:r>
              <a:rPr lang="en-US" dirty="0" smtClean="0"/>
              <a:t> mutation)</a:t>
            </a:r>
            <a:endParaRPr lang="en-US" dirty="0"/>
          </a:p>
        </p:txBody>
      </p:sp>
      <p:sp>
        <p:nvSpPr>
          <p:cNvPr id="15" name="Right Arrow 14"/>
          <p:cNvSpPr/>
          <p:nvPr/>
        </p:nvSpPr>
        <p:spPr>
          <a:xfrm>
            <a:off x="7005331" y="5053373"/>
            <a:ext cx="816429" cy="46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974159" y="4646201"/>
            <a:ext cx="2326154" cy="1262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 an inhibitor for B-</a:t>
            </a:r>
            <a:r>
              <a:rPr lang="en-US" dirty="0" err="1" smtClean="0"/>
              <a:t>Raf</a:t>
            </a:r>
            <a:endParaRPr lang="en-US" dirty="0"/>
          </a:p>
        </p:txBody>
      </p:sp>
    </p:spTree>
    <p:extLst>
      <p:ext uri="{BB962C8B-B14F-4D97-AF65-F5344CB8AC3E}">
        <p14:creationId xmlns:p14="http://schemas.microsoft.com/office/powerpoint/2010/main" val="12535133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24</a:t>
            </a:fld>
            <a:endParaRPr lang="en-US"/>
          </a:p>
        </p:txBody>
      </p:sp>
      <p:grpSp>
        <p:nvGrpSpPr>
          <p:cNvPr id="5" name="Group 4"/>
          <p:cNvGrpSpPr/>
          <p:nvPr/>
        </p:nvGrpSpPr>
        <p:grpSpPr>
          <a:xfrm>
            <a:off x="5006103" y="1623402"/>
            <a:ext cx="1787908" cy="2035340"/>
            <a:chOff x="605275" y="4323149"/>
            <a:chExt cx="2008275" cy="2293393"/>
          </a:xfrm>
        </p:grpSpPr>
        <p:sp>
          <p:nvSpPr>
            <p:cNvPr id="6" name="Freeform 5"/>
            <p:cNvSpPr/>
            <p:nvPr/>
          </p:nvSpPr>
          <p:spPr>
            <a:xfrm rot="949751">
              <a:off x="1221777" y="4883213"/>
              <a:ext cx="1359573" cy="408962"/>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glow rad="228600">
                <a:schemeClr val="accent2">
                  <a:satMod val="175000"/>
                  <a:alpha val="40000"/>
                </a:schemeClr>
              </a:glow>
            </a:effectLst>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605275" y="4323149"/>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chemeClr val="accent2">
                  <a:satMod val="175000"/>
                  <a:alpha val="40000"/>
                </a:scheme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925286" y="1731173"/>
            <a:ext cx="2357563" cy="1973793"/>
            <a:chOff x="1346105" y="551257"/>
            <a:chExt cx="2535458" cy="2293393"/>
          </a:xfrm>
        </p:grpSpPr>
        <p:sp>
          <p:nvSpPr>
            <p:cNvPr id="9" name="Freeform 8"/>
            <p:cNvSpPr/>
            <p:nvPr/>
          </p:nvSpPr>
          <p:spPr>
            <a:xfrm>
              <a:off x="1346105" y="551257"/>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rgbClr val="FFFF00">
                  <a:alpha val="40000"/>
                </a:srgb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11304310">
              <a:off x="1926861" y="1109835"/>
              <a:ext cx="1954702" cy="609601"/>
              <a:chOff x="5247861" y="1444486"/>
              <a:chExt cx="1954702" cy="609601"/>
            </a:xfrm>
            <a:effectLst>
              <a:glow rad="114300">
                <a:schemeClr val="accent2">
                  <a:lumMod val="75000"/>
                  <a:alpha val="40000"/>
                </a:schemeClr>
              </a:glow>
            </a:effectLst>
          </p:grpSpPr>
          <p:sp>
            <p:nvSpPr>
              <p:cNvPr id="11" name="Oval 10"/>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gular Pentagon 13"/>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Same Side Corner Rectangle 14"/>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8258072" y="1778099"/>
            <a:ext cx="3679899" cy="2312997"/>
            <a:chOff x="3777770" y="4405402"/>
            <a:chExt cx="3679899" cy="2312997"/>
          </a:xfrm>
        </p:grpSpPr>
        <p:sp>
          <p:nvSpPr>
            <p:cNvPr id="17" name="Freeform 16"/>
            <p:cNvSpPr/>
            <p:nvPr/>
          </p:nvSpPr>
          <p:spPr>
            <a:xfrm rot="9316039">
              <a:off x="3777770" y="4405402"/>
              <a:ext cx="1695597" cy="1945672"/>
            </a:xfrm>
            <a:custGeom>
              <a:avLst/>
              <a:gdLst>
                <a:gd name="connsiteX0" fmla="*/ 1232824 w 1695597"/>
                <a:gd name="connsiteY0" fmla="*/ 681987 h 1945672"/>
                <a:gd name="connsiteX1" fmla="*/ 967780 w 1695597"/>
                <a:gd name="connsiteY1" fmla="*/ 178404 h 1945672"/>
                <a:gd name="connsiteX2" fmla="*/ 464198 w 1695597"/>
                <a:gd name="connsiteY2" fmla="*/ 6126 h 1945672"/>
                <a:gd name="connsiteX3" fmla="*/ 372 w 1695597"/>
                <a:gd name="connsiteY3" fmla="*/ 363934 h 1945672"/>
                <a:gd name="connsiteX4" fmla="*/ 384685 w 1695597"/>
                <a:gd name="connsiteY4" fmla="*/ 695239 h 1945672"/>
                <a:gd name="connsiteX5" fmla="*/ 318424 w 1695597"/>
                <a:gd name="connsiteY5" fmla="*/ 1092804 h 1945672"/>
                <a:gd name="connsiteX6" fmla="*/ 212406 w 1695597"/>
                <a:gd name="connsiteY6" fmla="*/ 1463865 h 1945672"/>
                <a:gd name="connsiteX7" fmla="*/ 702737 w 1695597"/>
                <a:gd name="connsiteY7" fmla="*/ 1940943 h 1945672"/>
                <a:gd name="connsiteX8" fmla="*/ 1431606 w 1695597"/>
                <a:gd name="connsiteY8" fmla="*/ 1675900 h 1945672"/>
                <a:gd name="connsiteX9" fmla="*/ 1617137 w 1695597"/>
                <a:gd name="connsiteY9" fmla="*/ 1159065 h 1945672"/>
                <a:gd name="connsiteX10" fmla="*/ 1670146 w 1695597"/>
                <a:gd name="connsiteY10" fmla="*/ 774752 h 1945672"/>
                <a:gd name="connsiteX11" fmla="*/ 1232824 w 1695597"/>
                <a:gd name="connsiteY11" fmla="*/ 681987 h 194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5597" h="1945672">
                  <a:moveTo>
                    <a:pt x="1232824" y="681987"/>
                  </a:moveTo>
                  <a:cubicBezTo>
                    <a:pt x="1115763" y="582596"/>
                    <a:pt x="1095884" y="291047"/>
                    <a:pt x="967780" y="178404"/>
                  </a:cubicBezTo>
                  <a:cubicBezTo>
                    <a:pt x="839676" y="65760"/>
                    <a:pt x="625433" y="-24796"/>
                    <a:pt x="464198" y="6126"/>
                  </a:cubicBezTo>
                  <a:cubicBezTo>
                    <a:pt x="302963" y="37048"/>
                    <a:pt x="13624" y="249082"/>
                    <a:pt x="372" y="363934"/>
                  </a:cubicBezTo>
                  <a:cubicBezTo>
                    <a:pt x="-12880" y="478786"/>
                    <a:pt x="331676" y="573761"/>
                    <a:pt x="384685" y="695239"/>
                  </a:cubicBezTo>
                  <a:cubicBezTo>
                    <a:pt x="437694" y="816717"/>
                    <a:pt x="347137" y="964700"/>
                    <a:pt x="318424" y="1092804"/>
                  </a:cubicBezTo>
                  <a:cubicBezTo>
                    <a:pt x="289711" y="1220908"/>
                    <a:pt x="148354" y="1322509"/>
                    <a:pt x="212406" y="1463865"/>
                  </a:cubicBezTo>
                  <a:cubicBezTo>
                    <a:pt x="276458" y="1605221"/>
                    <a:pt x="499537" y="1905604"/>
                    <a:pt x="702737" y="1940943"/>
                  </a:cubicBezTo>
                  <a:cubicBezTo>
                    <a:pt x="905937" y="1976282"/>
                    <a:pt x="1279206" y="1806213"/>
                    <a:pt x="1431606" y="1675900"/>
                  </a:cubicBezTo>
                  <a:cubicBezTo>
                    <a:pt x="1584006" y="1545587"/>
                    <a:pt x="1577380" y="1309256"/>
                    <a:pt x="1617137" y="1159065"/>
                  </a:cubicBezTo>
                  <a:cubicBezTo>
                    <a:pt x="1656894" y="1008874"/>
                    <a:pt x="1736407" y="858682"/>
                    <a:pt x="1670146" y="774752"/>
                  </a:cubicBezTo>
                  <a:cubicBezTo>
                    <a:pt x="1603885" y="690822"/>
                    <a:pt x="1349885" y="781378"/>
                    <a:pt x="1232824" y="681987"/>
                  </a:cubicBezTo>
                  <a:close/>
                </a:path>
              </a:pathLst>
            </a:custGeom>
            <a:solidFill>
              <a:schemeClr val="accent5">
                <a:lumMod val="75000"/>
              </a:schemeClr>
            </a:solidFill>
            <a:ln>
              <a:noFill/>
            </a:ln>
            <a:effectLst>
              <a:glow rad="101600">
                <a:schemeClr val="accent6">
                  <a:satMod val="175000"/>
                  <a:alpha val="40000"/>
                </a:schemeClr>
              </a:glow>
            </a:effectLst>
            <a:scene3d>
              <a:camera prst="orthographicFront"/>
              <a:lightRig rig="threePt" dir="t"/>
            </a:scene3d>
            <a:sp3d>
              <a:bevelT w="1905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4897403" y="4616121"/>
              <a:ext cx="2560266" cy="2102278"/>
            </a:xfrm>
            <a:custGeom>
              <a:avLst/>
              <a:gdLst>
                <a:gd name="connsiteX0" fmla="*/ 708267 w 2560266"/>
                <a:gd name="connsiteY0" fmla="*/ 8888 h 2102278"/>
                <a:gd name="connsiteX1" fmla="*/ 350458 w 2560266"/>
                <a:gd name="connsiteY1" fmla="*/ 366696 h 2102278"/>
                <a:gd name="connsiteX2" fmla="*/ 323954 w 2560266"/>
                <a:gd name="connsiteY2" fmla="*/ 631740 h 2102278"/>
                <a:gd name="connsiteX3" fmla="*/ 588997 w 2560266"/>
                <a:gd name="connsiteY3" fmla="*/ 790766 h 2102278"/>
                <a:gd name="connsiteX4" fmla="*/ 814284 w 2560266"/>
                <a:gd name="connsiteY4" fmla="*/ 910036 h 2102278"/>
                <a:gd name="connsiteX5" fmla="*/ 1079327 w 2560266"/>
                <a:gd name="connsiteY5" fmla="*/ 1029305 h 2102278"/>
                <a:gd name="connsiteX6" fmla="*/ 1145588 w 2560266"/>
                <a:gd name="connsiteY6" fmla="*/ 1294349 h 2102278"/>
                <a:gd name="connsiteX7" fmla="*/ 1052823 w 2560266"/>
                <a:gd name="connsiteY7" fmla="*/ 1440122 h 2102278"/>
                <a:gd name="connsiteX8" fmla="*/ 721519 w 2560266"/>
                <a:gd name="connsiteY8" fmla="*/ 1479879 h 2102278"/>
                <a:gd name="connsiteX9" fmla="*/ 509484 w 2560266"/>
                <a:gd name="connsiteY9" fmla="*/ 1612401 h 2102278"/>
                <a:gd name="connsiteX10" fmla="*/ 111919 w 2560266"/>
                <a:gd name="connsiteY10" fmla="*/ 1665409 h 2102278"/>
                <a:gd name="connsiteX11" fmla="*/ 58910 w 2560266"/>
                <a:gd name="connsiteY11" fmla="*/ 1983462 h 2102278"/>
                <a:gd name="connsiteX12" fmla="*/ 867293 w 2560266"/>
                <a:gd name="connsiteY12" fmla="*/ 2089479 h 2102278"/>
                <a:gd name="connsiteX13" fmla="*/ 1649171 w 2560266"/>
                <a:gd name="connsiteY13" fmla="*/ 2036470 h 2102278"/>
                <a:gd name="connsiteX14" fmla="*/ 1794945 w 2560266"/>
                <a:gd name="connsiteY14" fmla="*/ 1519636 h 2102278"/>
                <a:gd name="connsiteX15" fmla="*/ 1900962 w 2560266"/>
                <a:gd name="connsiteY15" fmla="*/ 1055809 h 2102278"/>
                <a:gd name="connsiteX16" fmla="*/ 2046736 w 2560266"/>
                <a:gd name="connsiteY16" fmla="*/ 578731 h 2102278"/>
                <a:gd name="connsiteX17" fmla="*/ 2497310 w 2560266"/>
                <a:gd name="connsiteY17" fmla="*/ 499218 h 2102278"/>
                <a:gd name="connsiteX18" fmla="*/ 2457554 w 2560266"/>
                <a:gd name="connsiteY18" fmla="*/ 128157 h 2102278"/>
                <a:gd name="connsiteX19" fmla="*/ 1582910 w 2560266"/>
                <a:gd name="connsiteY19" fmla="*/ 8888 h 2102278"/>
                <a:gd name="connsiteX20" fmla="*/ 1264858 w 2560266"/>
                <a:gd name="connsiteY20" fmla="*/ 101653 h 2102278"/>
                <a:gd name="connsiteX21" fmla="*/ 708267 w 2560266"/>
                <a:gd name="connsiteY21" fmla="*/ 8888 h 21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0266" h="2102278">
                  <a:moveTo>
                    <a:pt x="708267" y="8888"/>
                  </a:moveTo>
                  <a:cubicBezTo>
                    <a:pt x="555867" y="53062"/>
                    <a:pt x="414510" y="262887"/>
                    <a:pt x="350458" y="366696"/>
                  </a:cubicBezTo>
                  <a:cubicBezTo>
                    <a:pt x="286406" y="470505"/>
                    <a:pt x="284198" y="561062"/>
                    <a:pt x="323954" y="631740"/>
                  </a:cubicBezTo>
                  <a:cubicBezTo>
                    <a:pt x="363710" y="702418"/>
                    <a:pt x="507275" y="744383"/>
                    <a:pt x="588997" y="790766"/>
                  </a:cubicBezTo>
                  <a:cubicBezTo>
                    <a:pt x="670719" y="837149"/>
                    <a:pt x="732562" y="870280"/>
                    <a:pt x="814284" y="910036"/>
                  </a:cubicBezTo>
                  <a:cubicBezTo>
                    <a:pt x="896006" y="949792"/>
                    <a:pt x="1024110" y="965253"/>
                    <a:pt x="1079327" y="1029305"/>
                  </a:cubicBezTo>
                  <a:cubicBezTo>
                    <a:pt x="1134544" y="1093357"/>
                    <a:pt x="1150005" y="1225880"/>
                    <a:pt x="1145588" y="1294349"/>
                  </a:cubicBezTo>
                  <a:cubicBezTo>
                    <a:pt x="1141171" y="1362818"/>
                    <a:pt x="1123501" y="1409200"/>
                    <a:pt x="1052823" y="1440122"/>
                  </a:cubicBezTo>
                  <a:cubicBezTo>
                    <a:pt x="982145" y="1471044"/>
                    <a:pt x="812075" y="1451166"/>
                    <a:pt x="721519" y="1479879"/>
                  </a:cubicBezTo>
                  <a:cubicBezTo>
                    <a:pt x="630963" y="1508592"/>
                    <a:pt x="611084" y="1581479"/>
                    <a:pt x="509484" y="1612401"/>
                  </a:cubicBezTo>
                  <a:cubicBezTo>
                    <a:pt x="407884" y="1643323"/>
                    <a:pt x="187015" y="1603566"/>
                    <a:pt x="111919" y="1665409"/>
                  </a:cubicBezTo>
                  <a:cubicBezTo>
                    <a:pt x="36823" y="1727253"/>
                    <a:pt x="-66986" y="1912784"/>
                    <a:pt x="58910" y="1983462"/>
                  </a:cubicBezTo>
                  <a:cubicBezTo>
                    <a:pt x="184806" y="2054140"/>
                    <a:pt x="602250" y="2080644"/>
                    <a:pt x="867293" y="2089479"/>
                  </a:cubicBezTo>
                  <a:cubicBezTo>
                    <a:pt x="1132336" y="2098314"/>
                    <a:pt x="1494562" y="2131444"/>
                    <a:pt x="1649171" y="2036470"/>
                  </a:cubicBezTo>
                  <a:cubicBezTo>
                    <a:pt x="1803780" y="1941496"/>
                    <a:pt x="1752980" y="1683079"/>
                    <a:pt x="1794945" y="1519636"/>
                  </a:cubicBezTo>
                  <a:cubicBezTo>
                    <a:pt x="1836910" y="1356193"/>
                    <a:pt x="1858997" y="1212626"/>
                    <a:pt x="1900962" y="1055809"/>
                  </a:cubicBezTo>
                  <a:cubicBezTo>
                    <a:pt x="1942927" y="898992"/>
                    <a:pt x="1947345" y="671496"/>
                    <a:pt x="2046736" y="578731"/>
                  </a:cubicBezTo>
                  <a:cubicBezTo>
                    <a:pt x="2146127" y="485966"/>
                    <a:pt x="2428840" y="574314"/>
                    <a:pt x="2497310" y="499218"/>
                  </a:cubicBezTo>
                  <a:cubicBezTo>
                    <a:pt x="2565780" y="424122"/>
                    <a:pt x="2609954" y="209879"/>
                    <a:pt x="2457554" y="128157"/>
                  </a:cubicBezTo>
                  <a:cubicBezTo>
                    <a:pt x="2305154" y="46435"/>
                    <a:pt x="1781693" y="13305"/>
                    <a:pt x="1582910" y="8888"/>
                  </a:cubicBezTo>
                  <a:cubicBezTo>
                    <a:pt x="1384127" y="4471"/>
                    <a:pt x="1404006" y="103862"/>
                    <a:pt x="1264858" y="101653"/>
                  </a:cubicBezTo>
                  <a:cubicBezTo>
                    <a:pt x="1125710" y="99444"/>
                    <a:pt x="860667" y="-35286"/>
                    <a:pt x="708267" y="8888"/>
                  </a:cubicBezTo>
                  <a:close/>
                </a:path>
              </a:pathLst>
            </a:custGeom>
            <a:solidFill>
              <a:srgbClr val="FFC000"/>
            </a:solidFill>
            <a:ln>
              <a:noFill/>
            </a:ln>
            <a:effectLst>
              <a:glow rad="101600">
                <a:schemeClr val="accent6">
                  <a:satMod val="175000"/>
                  <a:alpha val="40000"/>
                </a:schemeClr>
              </a:glow>
            </a:effectLst>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8518690" y="1623402"/>
            <a:ext cx="2899040" cy="253612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610600" y="1711630"/>
            <a:ext cx="2311860" cy="222343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86373" y="4159529"/>
            <a:ext cx="1362489" cy="369332"/>
          </a:xfrm>
          <a:prstGeom prst="rect">
            <a:avLst/>
          </a:prstGeom>
          <a:noFill/>
        </p:spPr>
        <p:txBody>
          <a:bodyPr wrap="none" rtlCol="0">
            <a:spAutoFit/>
          </a:bodyPr>
          <a:lstStyle/>
          <a:p>
            <a:r>
              <a:rPr lang="en-US" smtClean="0"/>
              <a:t>Kinase + ATP</a:t>
            </a:r>
            <a:endParaRPr lang="en-US"/>
          </a:p>
        </p:txBody>
      </p:sp>
      <p:sp>
        <p:nvSpPr>
          <p:cNvPr id="28" name="TextBox 27"/>
          <p:cNvSpPr txBox="1"/>
          <p:nvPr/>
        </p:nvSpPr>
        <p:spPr>
          <a:xfrm>
            <a:off x="4878583" y="4205695"/>
            <a:ext cx="2434834" cy="646331"/>
          </a:xfrm>
          <a:prstGeom prst="rect">
            <a:avLst/>
          </a:prstGeom>
          <a:noFill/>
        </p:spPr>
        <p:txBody>
          <a:bodyPr wrap="none" rtlCol="0">
            <a:spAutoFit/>
          </a:bodyPr>
          <a:lstStyle/>
          <a:p>
            <a:r>
              <a:rPr lang="en-US" dirty="0" smtClean="0"/>
              <a:t>Kinase + Inhibitor which</a:t>
            </a:r>
          </a:p>
          <a:p>
            <a:r>
              <a:rPr lang="en-US" dirty="0"/>
              <a:t>b</a:t>
            </a:r>
            <a:r>
              <a:rPr lang="en-US" dirty="0" smtClean="0"/>
              <a:t>locks ATP binding site</a:t>
            </a:r>
            <a:endParaRPr lang="en-US" dirty="0"/>
          </a:p>
        </p:txBody>
      </p:sp>
      <p:sp>
        <p:nvSpPr>
          <p:cNvPr id="29" name="TextBox 28"/>
          <p:cNvSpPr txBox="1"/>
          <p:nvPr/>
        </p:nvSpPr>
        <p:spPr>
          <a:xfrm>
            <a:off x="8610600" y="4298144"/>
            <a:ext cx="2981072" cy="646331"/>
          </a:xfrm>
          <a:prstGeom prst="rect">
            <a:avLst/>
          </a:prstGeom>
          <a:noFill/>
        </p:spPr>
        <p:txBody>
          <a:bodyPr wrap="none" rtlCol="0">
            <a:spAutoFit/>
          </a:bodyPr>
          <a:lstStyle/>
          <a:p>
            <a:r>
              <a:rPr lang="en-US" dirty="0" smtClean="0"/>
              <a:t>Target protein cannot interact</a:t>
            </a:r>
          </a:p>
          <a:p>
            <a:r>
              <a:rPr lang="en-US" dirty="0"/>
              <a:t>w</a:t>
            </a:r>
            <a:r>
              <a:rPr lang="en-US" dirty="0" smtClean="0"/>
              <a:t>ith binding partner</a:t>
            </a:r>
            <a:endParaRPr lang="en-US" dirty="0"/>
          </a:p>
        </p:txBody>
      </p:sp>
      <p:sp>
        <p:nvSpPr>
          <p:cNvPr id="30" name="Freeform 29"/>
          <p:cNvSpPr/>
          <p:nvPr/>
        </p:nvSpPr>
        <p:spPr>
          <a:xfrm rot="9316039">
            <a:off x="5288961" y="371246"/>
            <a:ext cx="1484796" cy="1677682"/>
          </a:xfrm>
          <a:custGeom>
            <a:avLst/>
            <a:gdLst>
              <a:gd name="connsiteX0" fmla="*/ 1232824 w 1695597"/>
              <a:gd name="connsiteY0" fmla="*/ 681987 h 1945672"/>
              <a:gd name="connsiteX1" fmla="*/ 967780 w 1695597"/>
              <a:gd name="connsiteY1" fmla="*/ 178404 h 1945672"/>
              <a:gd name="connsiteX2" fmla="*/ 464198 w 1695597"/>
              <a:gd name="connsiteY2" fmla="*/ 6126 h 1945672"/>
              <a:gd name="connsiteX3" fmla="*/ 372 w 1695597"/>
              <a:gd name="connsiteY3" fmla="*/ 363934 h 1945672"/>
              <a:gd name="connsiteX4" fmla="*/ 384685 w 1695597"/>
              <a:gd name="connsiteY4" fmla="*/ 695239 h 1945672"/>
              <a:gd name="connsiteX5" fmla="*/ 318424 w 1695597"/>
              <a:gd name="connsiteY5" fmla="*/ 1092804 h 1945672"/>
              <a:gd name="connsiteX6" fmla="*/ 212406 w 1695597"/>
              <a:gd name="connsiteY6" fmla="*/ 1463865 h 1945672"/>
              <a:gd name="connsiteX7" fmla="*/ 702737 w 1695597"/>
              <a:gd name="connsiteY7" fmla="*/ 1940943 h 1945672"/>
              <a:gd name="connsiteX8" fmla="*/ 1431606 w 1695597"/>
              <a:gd name="connsiteY8" fmla="*/ 1675900 h 1945672"/>
              <a:gd name="connsiteX9" fmla="*/ 1617137 w 1695597"/>
              <a:gd name="connsiteY9" fmla="*/ 1159065 h 1945672"/>
              <a:gd name="connsiteX10" fmla="*/ 1670146 w 1695597"/>
              <a:gd name="connsiteY10" fmla="*/ 774752 h 1945672"/>
              <a:gd name="connsiteX11" fmla="*/ 1232824 w 1695597"/>
              <a:gd name="connsiteY11" fmla="*/ 681987 h 194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5597" h="1945672">
                <a:moveTo>
                  <a:pt x="1232824" y="681987"/>
                </a:moveTo>
                <a:cubicBezTo>
                  <a:pt x="1115763" y="582596"/>
                  <a:pt x="1095884" y="291047"/>
                  <a:pt x="967780" y="178404"/>
                </a:cubicBezTo>
                <a:cubicBezTo>
                  <a:pt x="839676" y="65760"/>
                  <a:pt x="625433" y="-24796"/>
                  <a:pt x="464198" y="6126"/>
                </a:cubicBezTo>
                <a:cubicBezTo>
                  <a:pt x="302963" y="37048"/>
                  <a:pt x="13624" y="249082"/>
                  <a:pt x="372" y="363934"/>
                </a:cubicBezTo>
                <a:cubicBezTo>
                  <a:pt x="-12880" y="478786"/>
                  <a:pt x="331676" y="573761"/>
                  <a:pt x="384685" y="695239"/>
                </a:cubicBezTo>
                <a:cubicBezTo>
                  <a:pt x="437694" y="816717"/>
                  <a:pt x="347137" y="964700"/>
                  <a:pt x="318424" y="1092804"/>
                </a:cubicBezTo>
                <a:cubicBezTo>
                  <a:pt x="289711" y="1220908"/>
                  <a:pt x="148354" y="1322509"/>
                  <a:pt x="212406" y="1463865"/>
                </a:cubicBezTo>
                <a:cubicBezTo>
                  <a:pt x="276458" y="1605221"/>
                  <a:pt x="499537" y="1905604"/>
                  <a:pt x="702737" y="1940943"/>
                </a:cubicBezTo>
                <a:cubicBezTo>
                  <a:pt x="905937" y="1976282"/>
                  <a:pt x="1279206" y="1806213"/>
                  <a:pt x="1431606" y="1675900"/>
                </a:cubicBezTo>
                <a:cubicBezTo>
                  <a:pt x="1584006" y="1545587"/>
                  <a:pt x="1577380" y="1309256"/>
                  <a:pt x="1617137" y="1159065"/>
                </a:cubicBezTo>
                <a:cubicBezTo>
                  <a:pt x="1656894" y="1008874"/>
                  <a:pt x="1736407" y="858682"/>
                  <a:pt x="1670146" y="774752"/>
                </a:cubicBezTo>
                <a:cubicBezTo>
                  <a:pt x="1603885" y="690822"/>
                  <a:pt x="1349885" y="781378"/>
                  <a:pt x="1232824" y="681987"/>
                </a:cubicBezTo>
                <a:close/>
              </a:path>
            </a:pathLst>
          </a:custGeom>
          <a:solidFill>
            <a:schemeClr val="accent5">
              <a:lumMod val="75000"/>
            </a:schemeClr>
          </a:solidFill>
          <a:ln>
            <a:noFill/>
          </a:ln>
          <a:effectLst>
            <a:glow rad="101600">
              <a:schemeClr val="accent6">
                <a:satMod val="175000"/>
                <a:alpha val="40000"/>
              </a:schemeClr>
            </a:glow>
          </a:effectLst>
          <a:scene3d>
            <a:camera prst="orthographicFront"/>
            <a:lightRig rig="threePt" dir="t"/>
          </a:scene3d>
          <a:sp3d>
            <a:bevelT w="1905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749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Tree>
    <p:extLst>
      <p:ext uri="{BB962C8B-B14F-4D97-AF65-F5344CB8AC3E}">
        <p14:creationId xmlns:p14="http://schemas.microsoft.com/office/powerpoint/2010/main" val="260945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9" y="445654"/>
            <a:ext cx="7953006" cy="5302004"/>
          </a:xfrm>
          <a:prstGeom prst="rect">
            <a:avLst/>
          </a:prstGeom>
        </p:spPr>
      </p:pic>
      <p:pic>
        <p:nvPicPr>
          <p:cNvPr id="6" name="Picture 5"/>
          <p:cNvPicPr>
            <a:picLocks noChangeAspect="1"/>
          </p:cNvPicPr>
          <p:nvPr/>
        </p:nvPicPr>
        <p:blipFill>
          <a:blip r:embed="rId3"/>
          <a:stretch>
            <a:fillRect/>
          </a:stretch>
        </p:blipFill>
        <p:spPr>
          <a:xfrm>
            <a:off x="8490857" y="445654"/>
            <a:ext cx="3382406" cy="2285939"/>
          </a:xfrm>
          <a:prstGeom prst="rect">
            <a:avLst/>
          </a:prstGeom>
        </p:spPr>
      </p:pic>
      <p:sp>
        <p:nvSpPr>
          <p:cNvPr id="7" name="TextBox 6"/>
          <p:cNvSpPr txBox="1"/>
          <p:nvPr/>
        </p:nvSpPr>
        <p:spPr>
          <a:xfrm>
            <a:off x="9487863" y="2731593"/>
            <a:ext cx="1388393" cy="369332"/>
          </a:xfrm>
          <a:prstGeom prst="rect">
            <a:avLst/>
          </a:prstGeom>
          <a:noFill/>
        </p:spPr>
        <p:txBody>
          <a:bodyPr wrap="none" rtlCol="0">
            <a:spAutoFit/>
          </a:bodyPr>
          <a:lstStyle/>
          <a:p>
            <a:r>
              <a:rPr lang="en-US" smtClean="0"/>
              <a:t>Vemurafenib</a:t>
            </a:r>
            <a:endParaRPr lang="en-US" dirty="0"/>
          </a:p>
        </p:txBody>
      </p:sp>
      <p:sp>
        <p:nvSpPr>
          <p:cNvPr id="8" name="TextBox 7"/>
          <p:cNvSpPr txBox="1"/>
          <p:nvPr/>
        </p:nvSpPr>
        <p:spPr>
          <a:xfrm>
            <a:off x="8730343" y="3194462"/>
            <a:ext cx="3262663" cy="646331"/>
          </a:xfrm>
          <a:prstGeom prst="rect">
            <a:avLst/>
          </a:prstGeom>
          <a:noFill/>
        </p:spPr>
        <p:txBody>
          <a:bodyPr wrap="square" rtlCol="0">
            <a:spAutoFit/>
          </a:bodyPr>
          <a:lstStyle/>
          <a:p>
            <a:r>
              <a:rPr lang="en-US" dirty="0" smtClean="0"/>
              <a:t>Approved </a:t>
            </a:r>
            <a:r>
              <a:rPr lang="en-US" smtClean="0"/>
              <a:t>for treatment of melanoma</a:t>
            </a:r>
            <a:endParaRPr lang="en-US"/>
          </a:p>
        </p:txBody>
      </p:sp>
    </p:spTree>
    <p:extLst>
      <p:ext uri="{BB962C8B-B14F-4D97-AF65-F5344CB8AC3E}">
        <p14:creationId xmlns:p14="http://schemas.microsoft.com/office/powerpoint/2010/main" val="557260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614360"/>
            <a:ext cx="10058400" cy="5867400"/>
          </a:xfrm>
          <a:prstGeom prst="rect">
            <a:avLst/>
          </a:prstGeom>
        </p:spPr>
      </p:pic>
      <p:grpSp>
        <p:nvGrpSpPr>
          <p:cNvPr id="6" name="Group 5"/>
          <p:cNvGrpSpPr/>
          <p:nvPr/>
        </p:nvGrpSpPr>
        <p:grpSpPr>
          <a:xfrm>
            <a:off x="2096861" y="3117060"/>
            <a:ext cx="2357563" cy="1973793"/>
            <a:chOff x="1346105" y="551257"/>
            <a:chExt cx="2535458" cy="2293393"/>
          </a:xfrm>
        </p:grpSpPr>
        <p:sp>
          <p:nvSpPr>
            <p:cNvPr id="7" name="Freeform 6"/>
            <p:cNvSpPr/>
            <p:nvPr/>
          </p:nvSpPr>
          <p:spPr>
            <a:xfrm>
              <a:off x="1346105" y="551257"/>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rgbClr val="FFFF00">
                  <a:alpha val="40000"/>
                </a:srgb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rot="11304310">
              <a:off x="1926861" y="1109835"/>
              <a:ext cx="1954702" cy="609601"/>
              <a:chOff x="5247861" y="1444486"/>
              <a:chExt cx="1954702" cy="609601"/>
            </a:xfrm>
            <a:effectLst>
              <a:glow rad="114300">
                <a:schemeClr val="accent2">
                  <a:lumMod val="75000"/>
                  <a:alpha val="40000"/>
                </a:schemeClr>
              </a:glow>
            </a:effectLst>
          </p:grpSpPr>
          <p:sp>
            <p:nvSpPr>
              <p:cNvPr id="9" name="Oval 8"/>
              <p:cNvSpPr/>
              <p:nvPr/>
            </p:nvSpPr>
            <p:spPr>
              <a:xfrm>
                <a:off x="5247861"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565914" y="1444487"/>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77342" y="1444486"/>
                <a:ext cx="357809" cy="3710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gular Pentagon 11"/>
              <p:cNvSpPr/>
              <p:nvPr/>
            </p:nvSpPr>
            <p:spPr>
              <a:xfrm>
                <a:off x="6188770" y="1630016"/>
                <a:ext cx="357809" cy="331305"/>
              </a:xfrm>
              <a:prstGeom prst="pentagon">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6513450" y="1815547"/>
                <a:ext cx="689113" cy="238540"/>
              </a:xfrm>
              <a:prstGeom prst="round2Same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7534990" y="1729191"/>
            <a:ext cx="1787908" cy="2035340"/>
            <a:chOff x="605275" y="4323149"/>
            <a:chExt cx="2008275" cy="2293393"/>
          </a:xfrm>
        </p:grpSpPr>
        <p:sp>
          <p:nvSpPr>
            <p:cNvPr id="15" name="Freeform 14"/>
            <p:cNvSpPr/>
            <p:nvPr/>
          </p:nvSpPr>
          <p:spPr>
            <a:xfrm rot="949751">
              <a:off x="1221777" y="4883213"/>
              <a:ext cx="1359573" cy="408962"/>
            </a:xfrm>
            <a:custGeom>
              <a:avLst/>
              <a:gdLst>
                <a:gd name="connsiteX0" fmla="*/ 764655 w 1359573"/>
                <a:gd name="connsiteY0" fmla="*/ 33456 h 466668"/>
                <a:gd name="connsiteX1" fmla="*/ 406846 w 1359573"/>
                <a:gd name="connsiteY1" fmla="*/ 6951 h 466668"/>
                <a:gd name="connsiteX2" fmla="*/ 168307 w 1359573"/>
                <a:gd name="connsiteY2" fmla="*/ 99717 h 466668"/>
                <a:gd name="connsiteX3" fmla="*/ 9281 w 1359573"/>
                <a:gd name="connsiteY3" fmla="*/ 245491 h 466668"/>
                <a:gd name="connsiteX4" fmla="*/ 446603 w 1359573"/>
                <a:gd name="connsiteY4" fmla="*/ 457525 h 466668"/>
                <a:gd name="connsiteX5" fmla="*/ 804412 w 1359573"/>
                <a:gd name="connsiteY5" fmla="*/ 431021 h 466668"/>
                <a:gd name="connsiteX6" fmla="*/ 1148968 w 1359573"/>
                <a:gd name="connsiteY6" fmla="*/ 404517 h 466668"/>
                <a:gd name="connsiteX7" fmla="*/ 1347751 w 1359573"/>
                <a:gd name="connsiteY7" fmla="*/ 245491 h 466668"/>
                <a:gd name="connsiteX8" fmla="*/ 764655 w 1359573"/>
                <a:gd name="connsiteY8" fmla="*/ 33456 h 4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73" h="466668">
                  <a:moveTo>
                    <a:pt x="764655" y="33456"/>
                  </a:moveTo>
                  <a:cubicBezTo>
                    <a:pt x="607838" y="-6301"/>
                    <a:pt x="506237" y="-4092"/>
                    <a:pt x="406846" y="6951"/>
                  </a:cubicBezTo>
                  <a:cubicBezTo>
                    <a:pt x="307455" y="17994"/>
                    <a:pt x="234568" y="59960"/>
                    <a:pt x="168307" y="99717"/>
                  </a:cubicBezTo>
                  <a:cubicBezTo>
                    <a:pt x="102046" y="139474"/>
                    <a:pt x="-37102" y="185856"/>
                    <a:pt x="9281" y="245491"/>
                  </a:cubicBezTo>
                  <a:cubicBezTo>
                    <a:pt x="55664" y="305126"/>
                    <a:pt x="314081" y="426603"/>
                    <a:pt x="446603" y="457525"/>
                  </a:cubicBezTo>
                  <a:cubicBezTo>
                    <a:pt x="579125" y="488447"/>
                    <a:pt x="804412" y="431021"/>
                    <a:pt x="804412" y="431021"/>
                  </a:cubicBezTo>
                  <a:cubicBezTo>
                    <a:pt x="921473" y="422186"/>
                    <a:pt x="1058412" y="435439"/>
                    <a:pt x="1148968" y="404517"/>
                  </a:cubicBezTo>
                  <a:cubicBezTo>
                    <a:pt x="1239525" y="373595"/>
                    <a:pt x="1405177" y="302917"/>
                    <a:pt x="1347751" y="245491"/>
                  </a:cubicBezTo>
                  <a:cubicBezTo>
                    <a:pt x="1290325" y="188065"/>
                    <a:pt x="921472" y="73213"/>
                    <a:pt x="764655" y="33456"/>
                  </a:cubicBezTo>
                  <a:close/>
                </a:path>
              </a:pathLst>
            </a:custGeom>
            <a:gradFill flip="none" rotWithShape="1">
              <a:gsLst>
                <a:gs pos="0">
                  <a:schemeClr val="accent2">
                    <a:lumMod val="31000"/>
                    <a:lumOff val="6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a:effectLst>
              <a:glow rad="228600">
                <a:schemeClr val="accent2">
                  <a:satMod val="175000"/>
                  <a:alpha val="40000"/>
                </a:schemeClr>
              </a:glow>
            </a:effectLst>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05275" y="4323149"/>
              <a:ext cx="2008275" cy="2293393"/>
            </a:xfrm>
            <a:custGeom>
              <a:avLst/>
              <a:gdLst>
                <a:gd name="connsiteX0" fmla="*/ 1365175 w 2008275"/>
                <a:gd name="connsiteY0" fmla="*/ 450849 h 2293393"/>
                <a:gd name="connsiteX1" fmla="*/ 848341 w 2008275"/>
                <a:gd name="connsiteY1" fmla="*/ 275 h 2293393"/>
                <a:gd name="connsiteX2" fmla="*/ 198984 w 2008275"/>
                <a:gd name="connsiteY2" fmla="*/ 397841 h 2293393"/>
                <a:gd name="connsiteX3" fmla="*/ 201 w 2008275"/>
                <a:gd name="connsiteY3" fmla="*/ 1206223 h 2293393"/>
                <a:gd name="connsiteX4" fmla="*/ 172480 w 2008275"/>
                <a:gd name="connsiteY4" fmla="*/ 2094119 h 2293393"/>
                <a:gd name="connsiteX5" fmla="*/ 649558 w 2008275"/>
                <a:gd name="connsiteY5" fmla="*/ 2292901 h 2293393"/>
                <a:gd name="connsiteX6" fmla="*/ 1829001 w 2008275"/>
                <a:gd name="connsiteY6" fmla="*/ 2067615 h 2293393"/>
                <a:gd name="connsiteX7" fmla="*/ 1988027 w 2008275"/>
                <a:gd name="connsiteY7" fmla="*/ 1524275 h 2293393"/>
                <a:gd name="connsiteX8" fmla="*/ 1669975 w 2008275"/>
                <a:gd name="connsiteY8" fmla="*/ 1086954 h 2293393"/>
                <a:gd name="connsiteX9" fmla="*/ 821836 w 2008275"/>
                <a:gd name="connsiteY9" fmla="*/ 755649 h 2293393"/>
                <a:gd name="connsiteX10" fmla="*/ 1060375 w 2008275"/>
                <a:gd name="connsiteY10" fmla="*/ 490606 h 2293393"/>
                <a:gd name="connsiteX11" fmla="*/ 1365175 w 2008275"/>
                <a:gd name="connsiteY11" fmla="*/ 450849 h 2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8275" h="2293393">
                  <a:moveTo>
                    <a:pt x="1365175" y="450849"/>
                  </a:moveTo>
                  <a:cubicBezTo>
                    <a:pt x="1329836" y="369127"/>
                    <a:pt x="1042706" y="9110"/>
                    <a:pt x="848341" y="275"/>
                  </a:cubicBezTo>
                  <a:cubicBezTo>
                    <a:pt x="653976" y="-8560"/>
                    <a:pt x="340341" y="196850"/>
                    <a:pt x="198984" y="397841"/>
                  </a:cubicBezTo>
                  <a:cubicBezTo>
                    <a:pt x="57627" y="598832"/>
                    <a:pt x="4618" y="923510"/>
                    <a:pt x="201" y="1206223"/>
                  </a:cubicBezTo>
                  <a:cubicBezTo>
                    <a:pt x="-4216" y="1488936"/>
                    <a:pt x="64254" y="1913006"/>
                    <a:pt x="172480" y="2094119"/>
                  </a:cubicBezTo>
                  <a:cubicBezTo>
                    <a:pt x="280706" y="2275232"/>
                    <a:pt x="373471" y="2297318"/>
                    <a:pt x="649558" y="2292901"/>
                  </a:cubicBezTo>
                  <a:cubicBezTo>
                    <a:pt x="925645" y="2288484"/>
                    <a:pt x="1605923" y="2195719"/>
                    <a:pt x="1829001" y="2067615"/>
                  </a:cubicBezTo>
                  <a:cubicBezTo>
                    <a:pt x="2052079" y="1939511"/>
                    <a:pt x="2014531" y="1687718"/>
                    <a:pt x="1988027" y="1524275"/>
                  </a:cubicBezTo>
                  <a:cubicBezTo>
                    <a:pt x="1961523" y="1360832"/>
                    <a:pt x="1864340" y="1215058"/>
                    <a:pt x="1669975" y="1086954"/>
                  </a:cubicBezTo>
                  <a:cubicBezTo>
                    <a:pt x="1475610" y="958850"/>
                    <a:pt x="923436" y="855040"/>
                    <a:pt x="821836" y="755649"/>
                  </a:cubicBezTo>
                  <a:cubicBezTo>
                    <a:pt x="720236" y="656258"/>
                    <a:pt x="963193" y="536988"/>
                    <a:pt x="1060375" y="490606"/>
                  </a:cubicBezTo>
                  <a:cubicBezTo>
                    <a:pt x="1157557" y="444224"/>
                    <a:pt x="1400514" y="532571"/>
                    <a:pt x="1365175" y="450849"/>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a:noFill/>
            </a:ln>
            <a:effectLst>
              <a:glow rad="228600">
                <a:schemeClr val="accent2">
                  <a:satMod val="175000"/>
                  <a:alpha val="40000"/>
                </a:schemeClr>
              </a:glow>
              <a:reflection endPos="22000" dir="5400000" sy="-100000" algn="bl" rotWithShape="0"/>
              <a:softEdge rad="0"/>
            </a:effectLst>
            <a:scene3d>
              <a:camera prst="orthographicFront"/>
              <a:lightRig rig="threePt" dir="t"/>
            </a:scene3d>
            <a:sp3d prstMaterial="dkEdge">
              <a:bevelT w="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426817" y="377464"/>
            <a:ext cx="7126759" cy="461665"/>
          </a:xfrm>
          <a:prstGeom prst="rect">
            <a:avLst/>
          </a:prstGeom>
          <a:noFill/>
        </p:spPr>
        <p:txBody>
          <a:bodyPr wrap="none" rtlCol="0">
            <a:spAutoFit/>
          </a:bodyPr>
          <a:lstStyle/>
          <a:p>
            <a:r>
              <a:rPr lang="en-US" sz="2400" dirty="0" smtClean="0"/>
              <a:t>Dose Response Curve </a:t>
            </a:r>
            <a:r>
              <a:rPr lang="en-US" sz="2400" smtClean="0"/>
              <a:t>for Competitive Enzyme </a:t>
            </a:r>
            <a:r>
              <a:rPr lang="en-US" sz="2400" dirty="0" smtClean="0"/>
              <a:t>Inhibition</a:t>
            </a:r>
            <a:endParaRPr lang="en-US" sz="2400" dirty="0"/>
          </a:p>
        </p:txBody>
      </p:sp>
    </p:spTree>
    <p:extLst>
      <p:ext uri="{BB962C8B-B14F-4D97-AF65-F5344CB8AC3E}">
        <p14:creationId xmlns:p14="http://schemas.microsoft.com/office/powerpoint/2010/main" val="2128120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28</a:t>
            </a:fld>
            <a:endParaRPr lang="en-US"/>
          </a:p>
        </p:txBody>
      </p:sp>
      <p:sp>
        <p:nvSpPr>
          <p:cNvPr id="7" name="TextBox 6"/>
          <p:cNvSpPr txBox="1"/>
          <p:nvPr/>
        </p:nvSpPr>
        <p:spPr>
          <a:xfrm>
            <a:off x="557943" y="664256"/>
            <a:ext cx="10913424" cy="954107"/>
          </a:xfrm>
          <a:prstGeom prst="rect">
            <a:avLst/>
          </a:prstGeom>
          <a:noFill/>
        </p:spPr>
        <p:txBody>
          <a:bodyPr wrap="square" rtlCol="0">
            <a:spAutoFit/>
          </a:bodyPr>
          <a:lstStyle/>
          <a:p>
            <a:r>
              <a:rPr lang="en-US" sz="2800" dirty="0" smtClean="0"/>
              <a:t>Many disease states and symptoms are associated with </a:t>
            </a:r>
            <a:r>
              <a:rPr lang="en-US" sz="2800" dirty="0" smtClean="0"/>
              <a:t>dy</a:t>
            </a:r>
            <a:r>
              <a:rPr lang="en-US" sz="2800" dirty="0" smtClean="0"/>
              <a:t>sregulated </a:t>
            </a:r>
            <a:r>
              <a:rPr lang="en-US" sz="2800" dirty="0" smtClean="0"/>
              <a:t>signal transduction pathways, e.g. permanent activation.</a:t>
            </a:r>
            <a:endParaRPr lang="en-US" sz="2800" dirty="0"/>
          </a:p>
        </p:txBody>
      </p:sp>
      <p:sp>
        <p:nvSpPr>
          <p:cNvPr id="9" name="TextBox 8"/>
          <p:cNvSpPr txBox="1"/>
          <p:nvPr/>
        </p:nvSpPr>
        <p:spPr>
          <a:xfrm>
            <a:off x="503514" y="1910160"/>
            <a:ext cx="10258102" cy="954107"/>
          </a:xfrm>
          <a:prstGeom prst="rect">
            <a:avLst/>
          </a:prstGeom>
          <a:noFill/>
        </p:spPr>
        <p:txBody>
          <a:bodyPr wrap="square" rtlCol="0">
            <a:spAutoFit/>
          </a:bodyPr>
          <a:lstStyle/>
          <a:p>
            <a:r>
              <a:rPr lang="en-US" sz="2800" dirty="0" smtClean="0"/>
              <a:t>Kinases are involved in all cellular signaling pathways and therefore represent a very often targeted class of drug targets. </a:t>
            </a:r>
            <a:endParaRPr lang="en-US" sz="2800" dirty="0"/>
          </a:p>
        </p:txBody>
      </p:sp>
      <p:sp>
        <p:nvSpPr>
          <p:cNvPr id="10" name="TextBox 9"/>
          <p:cNvSpPr txBox="1"/>
          <p:nvPr/>
        </p:nvSpPr>
        <p:spPr>
          <a:xfrm>
            <a:off x="505692" y="3179148"/>
            <a:ext cx="11017925" cy="954107"/>
          </a:xfrm>
          <a:prstGeom prst="rect">
            <a:avLst/>
          </a:prstGeom>
          <a:noFill/>
        </p:spPr>
        <p:txBody>
          <a:bodyPr wrap="square" rtlCol="0">
            <a:spAutoFit/>
          </a:bodyPr>
          <a:lstStyle/>
          <a:p>
            <a:r>
              <a:rPr lang="en-US" sz="2800" dirty="0" smtClean="0"/>
              <a:t>Challenges are the selectivity and the competition with ATP which is present in high amounts in the cell.</a:t>
            </a:r>
            <a:endParaRPr lang="en-US" sz="2800" dirty="0"/>
          </a:p>
        </p:txBody>
      </p:sp>
      <p:sp>
        <p:nvSpPr>
          <p:cNvPr id="11" name="TextBox 10"/>
          <p:cNvSpPr txBox="1"/>
          <p:nvPr/>
        </p:nvSpPr>
        <p:spPr>
          <a:xfrm>
            <a:off x="758191" y="4497131"/>
            <a:ext cx="5646418" cy="954107"/>
          </a:xfrm>
          <a:prstGeom prst="rect">
            <a:avLst/>
          </a:prstGeom>
          <a:noFill/>
        </p:spPr>
        <p:txBody>
          <a:bodyPr wrap="none" rtlCol="0">
            <a:spAutoFit/>
          </a:bodyPr>
          <a:lstStyle/>
          <a:p>
            <a:pPr marL="285750" indent="-285750">
              <a:buFont typeface="Wingdings" charset="2"/>
              <a:buChar char="Ø"/>
            </a:pPr>
            <a:r>
              <a:rPr lang="en-US" sz="2800" dirty="0" smtClean="0"/>
              <a:t>&gt;500 kinases in the human genome</a:t>
            </a:r>
          </a:p>
          <a:p>
            <a:pPr marL="285750" indent="-285750">
              <a:buFont typeface="Wingdings" charset="2"/>
              <a:buChar char="Ø"/>
            </a:pPr>
            <a:r>
              <a:rPr lang="en-US" sz="2800" dirty="0" smtClean="0"/>
              <a:t>All share an ATP binding site</a:t>
            </a:r>
            <a:endParaRPr lang="en-US" sz="2800" dirty="0"/>
          </a:p>
        </p:txBody>
      </p:sp>
    </p:spTree>
    <p:extLst>
      <p:ext uri="{BB962C8B-B14F-4D97-AF65-F5344CB8AC3E}">
        <p14:creationId xmlns:p14="http://schemas.microsoft.com/office/powerpoint/2010/main" val="728828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29</a:t>
            </a:fld>
            <a:endParaRPr lang="en-US"/>
          </a:p>
        </p:txBody>
      </p:sp>
      <p:pic>
        <p:nvPicPr>
          <p:cNvPr id="7" name="Picture 6"/>
          <p:cNvPicPr>
            <a:picLocks noChangeAspect="1"/>
          </p:cNvPicPr>
          <p:nvPr/>
        </p:nvPicPr>
        <p:blipFill>
          <a:blip r:embed="rId2"/>
          <a:stretch>
            <a:fillRect/>
          </a:stretch>
        </p:blipFill>
        <p:spPr>
          <a:xfrm>
            <a:off x="763484" y="1163950"/>
            <a:ext cx="3275116" cy="1807449"/>
          </a:xfrm>
          <a:prstGeom prst="rect">
            <a:avLst/>
          </a:prstGeom>
        </p:spPr>
      </p:pic>
      <p:sp>
        <p:nvSpPr>
          <p:cNvPr id="8" name="TextBox 7"/>
          <p:cNvSpPr txBox="1"/>
          <p:nvPr/>
        </p:nvSpPr>
        <p:spPr>
          <a:xfrm>
            <a:off x="1728963" y="3110660"/>
            <a:ext cx="961674" cy="369332"/>
          </a:xfrm>
          <a:prstGeom prst="rect">
            <a:avLst/>
          </a:prstGeom>
          <a:noFill/>
        </p:spPr>
        <p:txBody>
          <a:bodyPr wrap="none" rtlCol="0">
            <a:spAutoFit/>
          </a:bodyPr>
          <a:lstStyle/>
          <a:p>
            <a:r>
              <a:rPr lang="en-US" dirty="0" err="1" smtClean="0"/>
              <a:t>Imatinib</a:t>
            </a:r>
            <a:endParaRPr lang="en-US" dirty="0"/>
          </a:p>
        </p:txBody>
      </p:sp>
      <p:pic>
        <p:nvPicPr>
          <p:cNvPr id="2" name="Picture 1"/>
          <p:cNvPicPr>
            <a:picLocks noChangeAspect="1"/>
          </p:cNvPicPr>
          <p:nvPr/>
        </p:nvPicPr>
        <p:blipFill>
          <a:blip r:embed="rId3"/>
          <a:stretch>
            <a:fillRect/>
          </a:stretch>
        </p:blipFill>
        <p:spPr>
          <a:xfrm>
            <a:off x="6510808" y="1531601"/>
            <a:ext cx="4199583" cy="1394393"/>
          </a:xfrm>
          <a:prstGeom prst="rect">
            <a:avLst/>
          </a:prstGeom>
        </p:spPr>
      </p:pic>
      <p:sp>
        <p:nvSpPr>
          <p:cNvPr id="3" name="TextBox 2"/>
          <p:cNvSpPr txBox="1"/>
          <p:nvPr/>
        </p:nvSpPr>
        <p:spPr>
          <a:xfrm>
            <a:off x="7327439" y="2741328"/>
            <a:ext cx="1062663" cy="369332"/>
          </a:xfrm>
          <a:prstGeom prst="rect">
            <a:avLst/>
          </a:prstGeom>
          <a:noFill/>
        </p:spPr>
        <p:txBody>
          <a:bodyPr wrap="none" rtlCol="0">
            <a:spAutoFit/>
          </a:bodyPr>
          <a:lstStyle/>
          <a:p>
            <a:r>
              <a:rPr lang="en-US" dirty="0" err="1" smtClean="0"/>
              <a:t>Dasatinib</a:t>
            </a:r>
            <a:endParaRPr lang="en-US" dirty="0"/>
          </a:p>
        </p:txBody>
      </p:sp>
      <p:pic>
        <p:nvPicPr>
          <p:cNvPr id="10" name="Picture 9"/>
          <p:cNvPicPr>
            <a:picLocks noChangeAspect="1"/>
          </p:cNvPicPr>
          <p:nvPr/>
        </p:nvPicPr>
        <p:blipFill>
          <a:blip r:embed="rId4"/>
          <a:stretch>
            <a:fillRect/>
          </a:stretch>
        </p:blipFill>
        <p:spPr>
          <a:xfrm>
            <a:off x="1228481" y="4216620"/>
            <a:ext cx="3263900" cy="1310660"/>
          </a:xfrm>
          <a:prstGeom prst="rect">
            <a:avLst/>
          </a:prstGeom>
        </p:spPr>
      </p:pic>
      <p:sp>
        <p:nvSpPr>
          <p:cNvPr id="11" name="TextBox 10"/>
          <p:cNvSpPr txBox="1"/>
          <p:nvPr/>
        </p:nvSpPr>
        <p:spPr>
          <a:xfrm>
            <a:off x="1882278" y="5157948"/>
            <a:ext cx="978153" cy="369332"/>
          </a:xfrm>
          <a:prstGeom prst="rect">
            <a:avLst/>
          </a:prstGeom>
          <a:noFill/>
        </p:spPr>
        <p:txBody>
          <a:bodyPr wrap="none" rtlCol="0">
            <a:spAutoFit/>
          </a:bodyPr>
          <a:lstStyle/>
          <a:p>
            <a:r>
              <a:rPr lang="en-US" smtClean="0"/>
              <a:t>Erlotinib</a:t>
            </a:r>
            <a:endParaRPr lang="en-US" dirty="0"/>
          </a:p>
        </p:txBody>
      </p:sp>
      <p:pic>
        <p:nvPicPr>
          <p:cNvPr id="12" name="Picture 11"/>
          <p:cNvPicPr>
            <a:picLocks noChangeAspect="1"/>
          </p:cNvPicPr>
          <p:nvPr/>
        </p:nvPicPr>
        <p:blipFill>
          <a:blip r:embed="rId5"/>
          <a:stretch>
            <a:fillRect/>
          </a:stretch>
        </p:blipFill>
        <p:spPr>
          <a:xfrm>
            <a:off x="6719739" y="3510374"/>
            <a:ext cx="2867321" cy="2082800"/>
          </a:xfrm>
          <a:prstGeom prst="rect">
            <a:avLst/>
          </a:prstGeom>
        </p:spPr>
      </p:pic>
      <p:sp>
        <p:nvSpPr>
          <p:cNvPr id="13" name="TextBox 12"/>
          <p:cNvSpPr txBox="1"/>
          <p:nvPr/>
        </p:nvSpPr>
        <p:spPr>
          <a:xfrm>
            <a:off x="7547936" y="5408508"/>
            <a:ext cx="992579" cy="369332"/>
          </a:xfrm>
          <a:prstGeom prst="rect">
            <a:avLst/>
          </a:prstGeom>
          <a:noFill/>
        </p:spPr>
        <p:txBody>
          <a:bodyPr wrap="none" rtlCol="0">
            <a:spAutoFit/>
          </a:bodyPr>
          <a:lstStyle/>
          <a:p>
            <a:r>
              <a:rPr lang="en-US" dirty="0" err="1" smtClean="0"/>
              <a:t>Ibrutinib</a:t>
            </a:r>
            <a:endParaRPr lang="en-US" dirty="0"/>
          </a:p>
        </p:txBody>
      </p:sp>
      <p:sp>
        <p:nvSpPr>
          <p:cNvPr id="14" name="TextBox 13"/>
          <p:cNvSpPr txBox="1"/>
          <p:nvPr/>
        </p:nvSpPr>
        <p:spPr>
          <a:xfrm>
            <a:off x="1814976" y="241016"/>
            <a:ext cx="8947772" cy="523220"/>
          </a:xfrm>
          <a:prstGeom prst="rect">
            <a:avLst/>
          </a:prstGeom>
          <a:noFill/>
        </p:spPr>
        <p:txBody>
          <a:bodyPr wrap="square" rtlCol="0">
            <a:spAutoFit/>
          </a:bodyPr>
          <a:lstStyle/>
          <a:p>
            <a:r>
              <a:rPr lang="en-US" sz="2800" dirty="0" smtClean="0"/>
              <a:t>Examples for approved </a:t>
            </a:r>
            <a:r>
              <a:rPr lang="en-US" sz="2800" smtClean="0"/>
              <a:t>kinase inhibitors</a:t>
            </a:r>
            <a:endParaRPr lang="en-US" sz="2800" dirty="0"/>
          </a:p>
        </p:txBody>
      </p:sp>
    </p:spTree>
    <p:extLst>
      <p:ext uri="{BB962C8B-B14F-4D97-AF65-F5344CB8AC3E}">
        <p14:creationId xmlns:p14="http://schemas.microsoft.com/office/powerpoint/2010/main" val="362584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08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372" y="986999"/>
            <a:ext cx="5380264" cy="54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3</a:t>
            </a:fld>
            <a:endParaRPr lang="en-US"/>
          </a:p>
        </p:txBody>
      </p:sp>
      <p:sp>
        <p:nvSpPr>
          <p:cNvPr id="8" name="TextBox 7"/>
          <p:cNvSpPr txBox="1"/>
          <p:nvPr/>
        </p:nvSpPr>
        <p:spPr>
          <a:xfrm>
            <a:off x="736480" y="266117"/>
            <a:ext cx="4645824" cy="523220"/>
          </a:xfrm>
          <a:prstGeom prst="rect">
            <a:avLst/>
          </a:prstGeom>
          <a:noFill/>
        </p:spPr>
        <p:txBody>
          <a:bodyPr wrap="none" rtlCol="0">
            <a:spAutoFit/>
          </a:bodyPr>
          <a:lstStyle/>
          <a:p>
            <a:r>
              <a:rPr lang="en-US" sz="2800" dirty="0" smtClean="0"/>
              <a:t>Cellular </a:t>
            </a:r>
            <a:r>
              <a:rPr lang="en-US" sz="2800" dirty="0" err="1" smtClean="0"/>
              <a:t>Signalling</a:t>
            </a:r>
            <a:r>
              <a:rPr lang="en-US" sz="2800" dirty="0" smtClean="0"/>
              <a:t> in a Nutshell</a:t>
            </a:r>
            <a:endParaRPr lang="en-US" sz="2800" dirty="0"/>
          </a:p>
        </p:txBody>
      </p:sp>
      <p:sp>
        <p:nvSpPr>
          <p:cNvPr id="9" name="Right Arrow 8"/>
          <p:cNvSpPr/>
          <p:nvPr/>
        </p:nvSpPr>
        <p:spPr>
          <a:xfrm>
            <a:off x="7067550" y="5564640"/>
            <a:ext cx="1230086" cy="532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719457" y="5415387"/>
            <a:ext cx="2525486" cy="830997"/>
          </a:xfrm>
          <a:prstGeom prst="rect">
            <a:avLst/>
          </a:prstGeom>
          <a:solidFill>
            <a:srgbClr val="FFFF00"/>
          </a:solidFill>
        </p:spPr>
        <p:txBody>
          <a:bodyPr wrap="square" rtlCol="0">
            <a:spAutoFit/>
          </a:bodyPr>
          <a:lstStyle/>
          <a:p>
            <a:r>
              <a:rPr lang="en-US" sz="2400" dirty="0" smtClean="0"/>
              <a:t>Response to extracellular signal</a:t>
            </a:r>
            <a:endParaRPr lang="en-US" sz="2400" dirty="0"/>
          </a:p>
        </p:txBody>
      </p:sp>
    </p:spTree>
    <p:extLst>
      <p:ext uri="{BB962C8B-B14F-4D97-AF65-F5344CB8AC3E}">
        <p14:creationId xmlns:p14="http://schemas.microsoft.com/office/powerpoint/2010/main" val="2097830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30</a:t>
            </a:fld>
            <a:endParaRPr lang="en-US"/>
          </a:p>
        </p:txBody>
      </p:sp>
      <p:sp>
        <p:nvSpPr>
          <p:cNvPr id="5" name="TextBox 4"/>
          <p:cNvSpPr txBox="1"/>
          <p:nvPr/>
        </p:nvSpPr>
        <p:spPr>
          <a:xfrm>
            <a:off x="2384887" y="1879600"/>
            <a:ext cx="7422225" cy="1569660"/>
          </a:xfrm>
          <a:prstGeom prst="rect">
            <a:avLst/>
          </a:prstGeom>
          <a:noFill/>
        </p:spPr>
        <p:txBody>
          <a:bodyPr wrap="none" rtlCol="0">
            <a:spAutoFit/>
          </a:bodyPr>
          <a:lstStyle/>
          <a:p>
            <a:r>
              <a:rPr lang="en-US" sz="4800" dirty="0" smtClean="0"/>
              <a:t>G-Protein Coupled Receptors</a:t>
            </a:r>
          </a:p>
          <a:p>
            <a:pPr algn="ctr"/>
            <a:r>
              <a:rPr lang="en-US" sz="4800" dirty="0" smtClean="0"/>
              <a:t>(GPCR)</a:t>
            </a:r>
            <a:endParaRPr lang="en-US" sz="4800" dirty="0"/>
          </a:p>
        </p:txBody>
      </p:sp>
    </p:spTree>
    <p:extLst>
      <p:ext uri="{BB962C8B-B14F-4D97-AF65-F5344CB8AC3E}">
        <p14:creationId xmlns:p14="http://schemas.microsoft.com/office/powerpoint/2010/main" val="1832471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31</a:t>
            </a:fld>
            <a:endParaRPr lang="en-US"/>
          </a:p>
        </p:txBody>
      </p:sp>
      <p:sp>
        <p:nvSpPr>
          <p:cNvPr id="5" name="Content Placeholder 2"/>
          <p:cNvSpPr txBox="1">
            <a:spLocks/>
          </p:cNvSpPr>
          <p:nvPr/>
        </p:nvSpPr>
        <p:spPr>
          <a:xfrm>
            <a:off x="992579" y="1371600"/>
            <a:ext cx="10515600" cy="442355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The G protein-coupled receptor (GPCR) superfamily comprises the largest and most diverse group of proteins in mammals.  </a:t>
            </a:r>
          </a:p>
          <a:p>
            <a:endParaRPr lang="en-US" dirty="0" smtClean="0"/>
          </a:p>
          <a:p>
            <a:r>
              <a:rPr lang="en-US" dirty="0" smtClean="0"/>
              <a:t>Synonym: “seven-transmembrane” (7-TM), “serpentine” receptors,  </a:t>
            </a:r>
            <a:r>
              <a:rPr lang="en-US" dirty="0" err="1" smtClean="0"/>
              <a:t>heptahelical</a:t>
            </a:r>
            <a:r>
              <a:rPr lang="en-US" dirty="0" smtClean="0"/>
              <a:t> receptors, serpentine receptor, and G protein–linked receptors (GPLR).</a:t>
            </a:r>
          </a:p>
          <a:p>
            <a:endParaRPr lang="en-US" dirty="0" smtClean="0"/>
          </a:p>
          <a:p>
            <a:r>
              <a:rPr lang="en-US" dirty="0" smtClean="0"/>
              <a:t>The human genome encodes &gt;800 GPCRs.</a:t>
            </a:r>
          </a:p>
        </p:txBody>
      </p:sp>
      <p:sp>
        <p:nvSpPr>
          <p:cNvPr id="6" name="TextBox 5"/>
          <p:cNvSpPr txBox="1"/>
          <p:nvPr/>
        </p:nvSpPr>
        <p:spPr>
          <a:xfrm>
            <a:off x="5151674" y="320634"/>
            <a:ext cx="1258678" cy="584775"/>
          </a:xfrm>
          <a:prstGeom prst="rect">
            <a:avLst/>
          </a:prstGeom>
          <a:noFill/>
        </p:spPr>
        <p:txBody>
          <a:bodyPr wrap="none" rtlCol="0">
            <a:spAutoFit/>
          </a:bodyPr>
          <a:lstStyle/>
          <a:p>
            <a:r>
              <a:rPr lang="en-US" sz="3200" dirty="0" smtClean="0"/>
              <a:t>GPCRs</a:t>
            </a:r>
            <a:endParaRPr lang="en-US" sz="3200" dirty="0"/>
          </a:p>
        </p:txBody>
      </p:sp>
    </p:spTree>
    <p:extLst>
      <p:ext uri="{BB962C8B-B14F-4D97-AF65-F5344CB8AC3E}">
        <p14:creationId xmlns:p14="http://schemas.microsoft.com/office/powerpoint/2010/main" val="17810967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32</a:t>
            </a:fld>
            <a:endParaRPr lang="en-US"/>
          </a:p>
        </p:txBody>
      </p:sp>
      <p:pic>
        <p:nvPicPr>
          <p:cNvPr id="5" name="Picture 2"/>
          <p:cNvPicPr>
            <a:picLocks noChangeAspect="1" noChangeArrowheads="1"/>
          </p:cNvPicPr>
          <p:nvPr/>
        </p:nvPicPr>
        <p:blipFill>
          <a:blip r:embed="rId2"/>
          <a:srcRect/>
          <a:stretch>
            <a:fillRect/>
          </a:stretch>
        </p:blipFill>
        <p:spPr bwMode="auto">
          <a:xfrm>
            <a:off x="1945787" y="0"/>
            <a:ext cx="7741509" cy="6460913"/>
          </a:xfrm>
          <a:prstGeom prst="rect">
            <a:avLst/>
          </a:prstGeom>
          <a:noFill/>
          <a:ln w="9525">
            <a:noFill/>
            <a:miter lim="800000"/>
            <a:headEnd/>
            <a:tailEnd/>
          </a:ln>
          <a:effectLst/>
        </p:spPr>
      </p:pic>
    </p:spTree>
    <p:extLst>
      <p:ext uri="{BB962C8B-B14F-4D97-AF65-F5344CB8AC3E}">
        <p14:creationId xmlns:p14="http://schemas.microsoft.com/office/powerpoint/2010/main" val="1262451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33</a:t>
            </a:fld>
            <a:endParaRPr lang="en-US"/>
          </a:p>
        </p:txBody>
      </p:sp>
      <p:sp>
        <p:nvSpPr>
          <p:cNvPr id="5" name="Content Placeholder 2"/>
          <p:cNvSpPr txBox="1">
            <a:spLocks/>
          </p:cNvSpPr>
          <p:nvPr/>
        </p:nvSpPr>
        <p:spPr>
          <a:xfrm>
            <a:off x="1142999" y="1447800"/>
            <a:ext cx="10577945" cy="3860470"/>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 </a:t>
            </a:r>
            <a:r>
              <a:rPr lang="en-US" dirty="0" smtClean="0"/>
              <a:t>GPCRs are involved </a:t>
            </a:r>
            <a:r>
              <a:rPr lang="en-US" dirty="0" smtClean="0"/>
              <a:t>in information transfer (signal transduction) from outside the cell to the cellular interior.</a:t>
            </a:r>
          </a:p>
          <a:p>
            <a:endParaRPr lang="en-US" sz="1500" dirty="0" smtClean="0"/>
          </a:p>
          <a:p>
            <a:r>
              <a:rPr lang="en-US" dirty="0" smtClean="0"/>
              <a:t>GPCRs are responsible for every aspect of human biology from vision, taste, sense of smell, sympathetic and parasympathetic nervous functions, metabolism, and immune regulation to reproduction. </a:t>
            </a:r>
          </a:p>
          <a:p>
            <a:endParaRPr lang="en-US" sz="1500" baseline="30000" dirty="0" smtClean="0"/>
          </a:p>
          <a:p>
            <a:r>
              <a:rPr lang="en-US" dirty="0" smtClean="0"/>
              <a:t>~45% of all pharmaceutical drugs are known to target GPCRs.</a:t>
            </a:r>
            <a:endParaRPr lang="en-US" dirty="0"/>
          </a:p>
        </p:txBody>
      </p:sp>
      <p:sp>
        <p:nvSpPr>
          <p:cNvPr id="6" name="TextBox 5"/>
          <p:cNvSpPr txBox="1"/>
          <p:nvPr/>
        </p:nvSpPr>
        <p:spPr>
          <a:xfrm>
            <a:off x="5151674" y="320634"/>
            <a:ext cx="1258678" cy="584775"/>
          </a:xfrm>
          <a:prstGeom prst="rect">
            <a:avLst/>
          </a:prstGeom>
          <a:noFill/>
        </p:spPr>
        <p:txBody>
          <a:bodyPr wrap="none" rtlCol="0">
            <a:spAutoFit/>
          </a:bodyPr>
          <a:lstStyle/>
          <a:p>
            <a:r>
              <a:rPr lang="en-US" sz="3200" dirty="0" smtClean="0"/>
              <a:t>GPCRs</a:t>
            </a:r>
            <a:endParaRPr lang="en-US" sz="3200" dirty="0"/>
          </a:p>
        </p:txBody>
      </p:sp>
    </p:spTree>
    <p:extLst>
      <p:ext uri="{BB962C8B-B14F-4D97-AF65-F5344CB8AC3E}">
        <p14:creationId xmlns:p14="http://schemas.microsoft.com/office/powerpoint/2010/main" val="19565562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34</a:t>
            </a:fld>
            <a:endParaRPr lang="en-US"/>
          </a:p>
        </p:txBody>
      </p:sp>
      <p:sp>
        <p:nvSpPr>
          <p:cNvPr id="5" name="Content Placeholder 2"/>
          <p:cNvSpPr txBox="1">
            <a:spLocks/>
          </p:cNvSpPr>
          <p:nvPr/>
        </p:nvSpPr>
        <p:spPr>
          <a:xfrm>
            <a:off x="2059380" y="414647"/>
            <a:ext cx="7943088" cy="48006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smtClean="0"/>
              <a:t>Robert Lefkowitz </a:t>
            </a:r>
            <a:r>
              <a:rPr lang="en-US" smtClean="0"/>
              <a:t>and </a:t>
            </a:r>
            <a:r>
              <a:rPr lang="en-US" b="1" smtClean="0"/>
              <a:t>Brian Kobilka: </a:t>
            </a:r>
            <a:r>
              <a:rPr lang="en-US" smtClean="0"/>
              <a:t>the 2012 Nobel Prize in Chemistry for groundbreaking discoveries that reveal the inner workings of an important family of receptors: </a:t>
            </a:r>
            <a:r>
              <a:rPr lang="en-US" b="1" smtClean="0">
                <a:solidFill>
                  <a:schemeClr val="accent3">
                    <a:lumMod val="75000"/>
                  </a:schemeClr>
                </a:solidFill>
              </a:rPr>
              <a:t>G-protein–coupled receptors</a:t>
            </a:r>
            <a:r>
              <a:rPr lang="en-US" smtClean="0"/>
              <a:t>.</a:t>
            </a:r>
            <a:endParaRPr lang="en-US" dirty="0"/>
          </a:p>
        </p:txBody>
      </p:sp>
      <p:pic>
        <p:nvPicPr>
          <p:cNvPr id="6" name="Picture 5" descr="https://www.insidescience.org/sites/default/files/121010_Nobel_Chem_TOP.jpg"/>
          <p:cNvPicPr>
            <a:picLocks noChangeAspect="1" noChangeArrowheads="1"/>
          </p:cNvPicPr>
          <p:nvPr/>
        </p:nvPicPr>
        <p:blipFill>
          <a:blip r:embed="rId2"/>
          <a:srcRect/>
          <a:stretch>
            <a:fillRect/>
          </a:stretch>
        </p:blipFill>
        <p:spPr bwMode="auto">
          <a:xfrm>
            <a:off x="2554681" y="3043547"/>
            <a:ext cx="6972300" cy="2705100"/>
          </a:xfrm>
          <a:prstGeom prst="rect">
            <a:avLst/>
          </a:prstGeom>
          <a:noFill/>
        </p:spPr>
      </p:pic>
    </p:spTree>
    <p:extLst>
      <p:ext uri="{BB962C8B-B14F-4D97-AF65-F5344CB8AC3E}">
        <p14:creationId xmlns:p14="http://schemas.microsoft.com/office/powerpoint/2010/main" val="20195520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35</a:t>
            </a:fld>
            <a:endParaRPr lang="en-US"/>
          </a:p>
        </p:txBody>
      </p:sp>
      <p:sp>
        <p:nvSpPr>
          <p:cNvPr id="5" name="TextBox 4"/>
          <p:cNvSpPr txBox="1"/>
          <p:nvPr/>
        </p:nvSpPr>
        <p:spPr>
          <a:xfrm>
            <a:off x="889823" y="897906"/>
            <a:ext cx="4622042" cy="4708981"/>
          </a:xfrm>
          <a:prstGeom prst="rect">
            <a:avLst/>
          </a:prstGeom>
          <a:noFill/>
        </p:spPr>
        <p:txBody>
          <a:bodyPr wrap="square" rtlCol="0">
            <a:spAutoFit/>
          </a:bodyPr>
          <a:lstStyle/>
          <a:p>
            <a:pPr marL="285750" indent="-285750" algn="just">
              <a:buFont typeface="Arial" charset="0"/>
              <a:buChar char="•"/>
            </a:pPr>
            <a:r>
              <a:rPr lang="en-US" sz="2000" dirty="0" smtClean="0">
                <a:cs typeface="Arial" panose="020B0604020202020204" pitchFamily="34" charset="0"/>
              </a:rPr>
              <a:t>GPCRs can be subdivided into classes. </a:t>
            </a:r>
            <a:r>
              <a:rPr lang="en-US" sz="2000" dirty="0">
                <a:cs typeface="Arial" panose="020B0604020202020204" pitchFamily="34" charset="0"/>
              </a:rPr>
              <a:t>T</a:t>
            </a:r>
            <a:r>
              <a:rPr lang="en-US" sz="2000" dirty="0" smtClean="0">
                <a:cs typeface="Arial" panose="020B0604020202020204" pitchFamily="34" charset="0"/>
              </a:rPr>
              <a:t>he most important are class A, B and C type GPCRs</a:t>
            </a:r>
          </a:p>
          <a:p>
            <a:pPr marL="285750" indent="-285750" algn="just">
              <a:buFont typeface="Arial" charset="0"/>
              <a:buChar char="•"/>
            </a:pPr>
            <a:r>
              <a:rPr lang="en-US" sz="2000" dirty="0" smtClean="0">
                <a:cs typeface="Arial" panose="020B0604020202020204" pitchFamily="34" charset="0"/>
              </a:rPr>
              <a:t>Class A GPCRs only have a short N-terminal extracellular part. Physiological ligands bind within the 7TM region</a:t>
            </a:r>
          </a:p>
          <a:p>
            <a:pPr marL="285750" indent="-285750" algn="just">
              <a:buFont typeface="Arial" charset="0"/>
              <a:buChar char="•"/>
            </a:pPr>
            <a:r>
              <a:rPr lang="en-US" sz="2000" dirty="0" smtClean="0">
                <a:cs typeface="Arial" panose="020B0604020202020204" pitchFamily="34" charset="0"/>
              </a:rPr>
              <a:t>Class B GPCRs contain a larger extracellular part which is important for ligand recognition.</a:t>
            </a:r>
          </a:p>
          <a:p>
            <a:pPr marL="285750" indent="-285750" algn="just">
              <a:buFont typeface="Arial" charset="0"/>
              <a:buChar char="•"/>
            </a:pPr>
            <a:r>
              <a:rPr lang="en-US" sz="2000" dirty="0" smtClean="0">
                <a:cs typeface="Arial" panose="020B0604020202020204" pitchFamily="34" charset="0"/>
              </a:rPr>
              <a:t>Class C GPCRs contain a large extracellular domain containing the ligand binding site. Upon ligand binding the extracellular domain undergoes a conformational change which triggers </a:t>
            </a:r>
            <a:r>
              <a:rPr lang="en-US" sz="2000" dirty="0" err="1" smtClean="0">
                <a:cs typeface="Arial" panose="020B0604020202020204" pitchFamily="34" charset="0"/>
              </a:rPr>
              <a:t>signalling</a:t>
            </a:r>
            <a:r>
              <a:rPr lang="en-US" sz="2000" dirty="0" smtClean="0">
                <a:cs typeface="Arial" panose="020B0604020202020204" pitchFamily="34" charset="0"/>
              </a:rPr>
              <a:t>.</a:t>
            </a:r>
            <a:endParaRPr lang="en-US" sz="2000" dirty="0" smtClean="0">
              <a:cs typeface="Arial" panose="020B060402020202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1585" y="506438"/>
            <a:ext cx="2919441" cy="5216541"/>
          </a:xfrm>
          <a:prstGeom prst="rect">
            <a:avLst/>
          </a:prstGeom>
        </p:spPr>
      </p:pic>
      <p:sp>
        <p:nvSpPr>
          <p:cNvPr id="7" name="TextBox 6"/>
          <p:cNvSpPr txBox="1"/>
          <p:nvPr/>
        </p:nvSpPr>
        <p:spPr>
          <a:xfrm>
            <a:off x="9891026" y="897906"/>
            <a:ext cx="1066800"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Class A</a:t>
            </a:r>
            <a:endParaRPr lang="en-US" sz="1600" b="1" dirty="0">
              <a:latin typeface="Arial" panose="020B0604020202020204" pitchFamily="34" charset="0"/>
              <a:cs typeface="Arial" panose="020B0604020202020204" pitchFamily="34" charset="0"/>
            </a:endParaRPr>
          </a:p>
        </p:txBody>
      </p:sp>
      <p:sp>
        <p:nvSpPr>
          <p:cNvPr id="8" name="TextBox 7"/>
          <p:cNvSpPr txBox="1"/>
          <p:nvPr/>
        </p:nvSpPr>
        <p:spPr>
          <a:xfrm>
            <a:off x="9929751" y="2662607"/>
            <a:ext cx="1066800"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Class B</a:t>
            </a:r>
            <a:endParaRPr lang="en-US" sz="1600" b="1" dirty="0">
              <a:latin typeface="Arial" panose="020B0604020202020204" pitchFamily="34" charset="0"/>
              <a:cs typeface="Arial" panose="020B0604020202020204" pitchFamily="34" charset="0"/>
            </a:endParaRPr>
          </a:p>
        </p:txBody>
      </p:sp>
      <p:sp>
        <p:nvSpPr>
          <p:cNvPr id="9" name="TextBox 8"/>
          <p:cNvSpPr txBox="1"/>
          <p:nvPr/>
        </p:nvSpPr>
        <p:spPr>
          <a:xfrm>
            <a:off x="9929751" y="4258031"/>
            <a:ext cx="1066800"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Class C</a:t>
            </a:r>
            <a:endParaRPr lang="en-US" sz="1600" b="1" dirty="0">
              <a:latin typeface="Arial" panose="020B0604020202020204" pitchFamily="34" charset="0"/>
              <a:cs typeface="Arial" panose="020B0604020202020204" pitchFamily="34" charset="0"/>
            </a:endParaRPr>
          </a:p>
        </p:txBody>
      </p:sp>
      <p:sp>
        <p:nvSpPr>
          <p:cNvPr id="10" name="TextBox 9"/>
          <p:cNvSpPr txBox="1"/>
          <p:nvPr/>
        </p:nvSpPr>
        <p:spPr>
          <a:xfrm>
            <a:off x="8408730" y="5856004"/>
            <a:ext cx="2549096" cy="276999"/>
          </a:xfrm>
          <a:prstGeom prst="rect">
            <a:avLst/>
          </a:prstGeom>
          <a:noFill/>
        </p:spPr>
        <p:txBody>
          <a:bodyPr wrap="none" rtlCol="0">
            <a:spAutoFit/>
          </a:bodyPr>
          <a:lstStyle/>
          <a:p>
            <a:r>
              <a:rPr lang="en-US" sz="1200" b="1" i="1" dirty="0" smtClean="0">
                <a:latin typeface="Arial" panose="020B0604020202020204" pitchFamily="34" charset="0"/>
                <a:cs typeface="Arial" panose="020B0604020202020204" pitchFamily="34" charset="0"/>
              </a:rPr>
              <a:t>Nature Reviews</a:t>
            </a:r>
            <a:r>
              <a:rPr lang="en-US" sz="1200" b="1" dirty="0" smtClean="0">
                <a:latin typeface="Arial" panose="020B0604020202020204" pitchFamily="34" charset="0"/>
                <a:cs typeface="Arial" panose="020B0604020202020204" pitchFamily="34" charset="0"/>
              </a:rPr>
              <a:t>, Drug Discovery</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2030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36</a:t>
            </a:fld>
            <a:endParaRPr lang="en-US"/>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7739" y="1280195"/>
            <a:ext cx="5221432" cy="4245725"/>
          </a:xfrm>
          <a:prstGeom prst="rect">
            <a:avLst/>
          </a:prstGeom>
        </p:spPr>
      </p:pic>
      <p:sp>
        <p:nvSpPr>
          <p:cNvPr id="8" name="TextBox 7"/>
          <p:cNvSpPr txBox="1"/>
          <p:nvPr/>
        </p:nvSpPr>
        <p:spPr>
          <a:xfrm>
            <a:off x="3078883" y="223953"/>
            <a:ext cx="5539145" cy="523220"/>
          </a:xfrm>
          <a:prstGeom prst="rect">
            <a:avLst/>
          </a:prstGeom>
          <a:noFill/>
        </p:spPr>
        <p:txBody>
          <a:bodyPr wrap="none" rtlCol="0">
            <a:spAutoFit/>
          </a:bodyPr>
          <a:lstStyle/>
          <a:p>
            <a:r>
              <a:rPr lang="en-US" sz="2800" dirty="0" smtClean="0"/>
              <a:t>Canonical Structure of Class A GPCRs</a:t>
            </a:r>
            <a:endParaRPr lang="en-US" sz="2800" dirty="0"/>
          </a:p>
        </p:txBody>
      </p:sp>
    </p:spTree>
    <p:extLst>
      <p:ext uri="{BB962C8B-B14F-4D97-AF65-F5344CB8AC3E}">
        <p14:creationId xmlns:p14="http://schemas.microsoft.com/office/powerpoint/2010/main" val="132285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37</a:t>
            </a:fld>
            <a:endParaRPr lang="en-US"/>
          </a:p>
        </p:txBody>
      </p:sp>
      <p:sp>
        <p:nvSpPr>
          <p:cNvPr id="6" name="Title 1"/>
          <p:cNvSpPr txBox="1">
            <a:spLocks/>
          </p:cNvSpPr>
          <p:nvPr/>
        </p:nvSpPr>
        <p:spPr>
          <a:xfrm>
            <a:off x="1112520" y="180853"/>
            <a:ext cx="7498080" cy="792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Class A GPCR Example 5HT2C</a:t>
            </a:r>
            <a:endParaRPr lang="en-US" sz="3200" dirty="0"/>
          </a:p>
        </p:txBody>
      </p:sp>
      <p:sp>
        <p:nvSpPr>
          <p:cNvPr id="10" name="Slide Number Placeholder 6"/>
          <p:cNvSpPr txBox="1">
            <a:spLocks/>
          </p:cNvSpPr>
          <p:nvPr/>
        </p:nvSpPr>
        <p:spPr>
          <a:xfrm>
            <a:off x="8613648" y="6305550"/>
            <a:ext cx="457200" cy="47625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37</a:t>
            </a:fld>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6" y="846138"/>
            <a:ext cx="5847002" cy="5510799"/>
          </a:xfrm>
          <a:prstGeom prst="rect">
            <a:avLst/>
          </a:prstGeom>
        </p:spPr>
      </p:pic>
      <p:pic>
        <p:nvPicPr>
          <p:cNvPr id="25" name="Picture 24"/>
          <p:cNvPicPr>
            <a:picLocks noChangeAspect="1"/>
          </p:cNvPicPr>
          <p:nvPr/>
        </p:nvPicPr>
        <p:blipFill>
          <a:blip r:embed="rId3"/>
          <a:stretch>
            <a:fillRect/>
          </a:stretch>
        </p:blipFill>
        <p:spPr>
          <a:xfrm>
            <a:off x="5635498" y="1146907"/>
            <a:ext cx="1384300" cy="1422400"/>
          </a:xfrm>
          <a:prstGeom prst="rect">
            <a:avLst/>
          </a:prstGeom>
        </p:spPr>
      </p:pic>
      <p:sp>
        <p:nvSpPr>
          <p:cNvPr id="26" name="TextBox 25"/>
          <p:cNvSpPr txBox="1"/>
          <p:nvPr/>
        </p:nvSpPr>
        <p:spPr>
          <a:xfrm>
            <a:off x="5207745" y="2681870"/>
            <a:ext cx="3402855" cy="369332"/>
          </a:xfrm>
          <a:prstGeom prst="rect">
            <a:avLst/>
          </a:prstGeom>
          <a:noFill/>
        </p:spPr>
        <p:txBody>
          <a:bodyPr wrap="none" rtlCol="0">
            <a:spAutoFit/>
          </a:bodyPr>
          <a:lstStyle/>
          <a:p>
            <a:r>
              <a:rPr lang="en-US" dirty="0" smtClean="0"/>
              <a:t>5-Hydroxytryptamine </a:t>
            </a:r>
            <a:r>
              <a:rPr lang="en-US" smtClean="0"/>
              <a:t>(Serotonin)</a:t>
            </a:r>
            <a:endParaRPr lang="en-US"/>
          </a:p>
        </p:txBody>
      </p:sp>
      <p:cxnSp>
        <p:nvCxnSpPr>
          <p:cNvPr id="29" name="Straight Arrow Connector 28"/>
          <p:cNvCxnSpPr/>
          <p:nvPr/>
        </p:nvCxnSpPr>
        <p:spPr>
          <a:xfrm flipH="1" flipV="1">
            <a:off x="3915508" y="3446585"/>
            <a:ext cx="1594338" cy="83157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509846" y="5512913"/>
            <a:ext cx="3225627" cy="369332"/>
          </a:xfrm>
          <a:prstGeom prst="rect">
            <a:avLst/>
          </a:prstGeom>
          <a:noFill/>
        </p:spPr>
        <p:txBody>
          <a:bodyPr wrap="none" rtlCol="0">
            <a:spAutoFit/>
          </a:bodyPr>
          <a:lstStyle/>
          <a:p>
            <a:r>
              <a:rPr lang="en-US" dirty="0" smtClean="0"/>
              <a:t>Lysergic acid diethyl amide (LSD)</a:t>
            </a:r>
            <a:endParaRPr lang="en-US" dirty="0"/>
          </a:p>
        </p:txBody>
      </p:sp>
      <p:pic>
        <p:nvPicPr>
          <p:cNvPr id="31" name="Picture 30"/>
          <p:cNvPicPr>
            <a:picLocks noChangeAspect="1"/>
          </p:cNvPicPr>
          <p:nvPr/>
        </p:nvPicPr>
        <p:blipFill>
          <a:blip r:embed="rId4"/>
          <a:stretch>
            <a:fillRect/>
          </a:stretch>
        </p:blipFill>
        <p:spPr>
          <a:xfrm>
            <a:off x="5765673" y="3693501"/>
            <a:ext cx="1816100" cy="1778000"/>
          </a:xfrm>
          <a:prstGeom prst="rect">
            <a:avLst/>
          </a:prstGeom>
        </p:spPr>
      </p:pic>
    </p:spTree>
    <p:extLst>
      <p:ext uri="{BB962C8B-B14F-4D97-AF65-F5344CB8AC3E}">
        <p14:creationId xmlns:p14="http://schemas.microsoft.com/office/powerpoint/2010/main" val="1632431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38</a:t>
            </a:fld>
            <a:endParaRPr lang="en-US"/>
          </a:p>
        </p:txBody>
      </p:sp>
      <p:sp>
        <p:nvSpPr>
          <p:cNvPr id="6" name="Content Placeholder 2"/>
          <p:cNvSpPr txBox="1">
            <a:spLocks/>
          </p:cNvSpPr>
          <p:nvPr/>
        </p:nvSpPr>
        <p:spPr>
          <a:xfrm>
            <a:off x="1665514" y="1899062"/>
            <a:ext cx="9271660" cy="5105400"/>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None/>
            </a:pPr>
            <a:r>
              <a:rPr lang="en-US" dirty="0" smtClean="0"/>
              <a:t>GPCRs interact with a number of ligands ranging from </a:t>
            </a:r>
            <a:r>
              <a:rPr lang="en-US" dirty="0" smtClean="0"/>
              <a:t>photons, ions</a:t>
            </a:r>
            <a:r>
              <a:rPr lang="en-US" dirty="0" smtClean="0"/>
              <a:t>, amino acids, odorants, pheromones, eicosanoids, neurotransmitters, peptides, proteins, and hormones.</a:t>
            </a:r>
          </a:p>
          <a:p>
            <a:pPr>
              <a:buFont typeface="Arial"/>
              <a:buNone/>
            </a:pPr>
            <a:endParaRPr lang="en-US" dirty="0" smtClean="0"/>
          </a:p>
          <a:p>
            <a:pPr>
              <a:buFont typeface="Arial"/>
              <a:buNone/>
            </a:pPr>
            <a:r>
              <a:rPr lang="en-US" dirty="0" smtClean="0"/>
              <a:t> Nevertheless, for the majority of GPCRs, the identity of their natural ligands is still unknown, hence remain orphan receptors.</a:t>
            </a:r>
            <a:endParaRPr lang="en-US" dirty="0"/>
          </a:p>
        </p:txBody>
      </p:sp>
      <p:sp>
        <p:nvSpPr>
          <p:cNvPr id="7" name="Rectangle 6"/>
          <p:cNvSpPr/>
          <p:nvPr/>
        </p:nvSpPr>
        <p:spPr>
          <a:xfrm>
            <a:off x="2708855" y="358630"/>
            <a:ext cx="6774290" cy="646331"/>
          </a:xfrm>
          <a:prstGeom prst="rect">
            <a:avLst/>
          </a:prstGeom>
        </p:spPr>
        <p:txBody>
          <a:bodyPr wrap="none">
            <a:spAutoFit/>
          </a:bodyPr>
          <a:lstStyle/>
          <a:p>
            <a:r>
              <a:rPr lang="en-US" sz="3600" dirty="0"/>
              <a:t>Signal molecules/ Ligands of GPCRs</a:t>
            </a:r>
          </a:p>
        </p:txBody>
      </p:sp>
    </p:spTree>
    <p:extLst>
      <p:ext uri="{BB962C8B-B14F-4D97-AF65-F5344CB8AC3E}">
        <p14:creationId xmlns:p14="http://schemas.microsoft.com/office/powerpoint/2010/main" val="886331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39</a:t>
            </a:fld>
            <a:endParaRPr lang="en-US"/>
          </a:p>
        </p:txBody>
      </p:sp>
      <p:sp>
        <p:nvSpPr>
          <p:cNvPr id="5" name="Title 1"/>
          <p:cNvSpPr txBox="1">
            <a:spLocks/>
          </p:cNvSpPr>
          <p:nvPr/>
        </p:nvSpPr>
        <p:spPr>
          <a:xfrm>
            <a:off x="1219200" y="274638"/>
            <a:ext cx="749808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Signal molecules</a:t>
            </a:r>
            <a:endParaRPr lang="en-US" b="1" dirty="0"/>
          </a:p>
        </p:txBody>
      </p:sp>
      <p:sp>
        <p:nvSpPr>
          <p:cNvPr id="6" name="Rectangle 3"/>
          <p:cNvSpPr txBox="1">
            <a:spLocks noChangeArrowheads="1"/>
          </p:cNvSpPr>
          <p:nvPr/>
        </p:nvSpPr>
        <p:spPr>
          <a:xfrm>
            <a:off x="1143000" y="1447800"/>
            <a:ext cx="7790688" cy="4800600"/>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buClr>
                <a:schemeClr val="tx1"/>
              </a:buClr>
              <a:buFont typeface="Arial"/>
              <a:buNone/>
            </a:pPr>
            <a:r>
              <a:rPr lang="en-US" b="1" dirty="0" smtClean="0">
                <a:solidFill>
                  <a:srgbClr val="FF0000"/>
                </a:solidFill>
              </a:rPr>
              <a:t>Biogenic amines</a:t>
            </a:r>
            <a:r>
              <a:rPr lang="en-US" dirty="0" smtClean="0">
                <a:solidFill>
                  <a:srgbClr val="FF0000"/>
                </a:solidFill>
              </a:rPr>
              <a:t>: </a:t>
            </a:r>
            <a:r>
              <a:rPr lang="en-US" dirty="0" smtClean="0"/>
              <a:t>Adrenaline, noradrenaline,  dopamine, 5-HT, histamine, acetylcholine</a:t>
            </a:r>
          </a:p>
          <a:p>
            <a:pPr>
              <a:lnSpc>
                <a:spcPct val="80000"/>
              </a:lnSpc>
              <a:buClr>
                <a:schemeClr val="tx1"/>
              </a:buClr>
              <a:buFont typeface="Arial"/>
              <a:buNone/>
            </a:pPr>
            <a:r>
              <a:rPr lang="en-US" dirty="0" smtClean="0"/>
              <a:t/>
            </a:r>
            <a:br>
              <a:rPr lang="en-US" dirty="0" smtClean="0"/>
            </a:br>
            <a:endParaRPr lang="en-US" dirty="0" smtClean="0"/>
          </a:p>
          <a:p>
            <a:pPr>
              <a:lnSpc>
                <a:spcPct val="80000"/>
              </a:lnSpc>
              <a:buClr>
                <a:schemeClr val="tx1"/>
              </a:buClr>
              <a:buFont typeface="Arial"/>
              <a:buNone/>
            </a:pPr>
            <a:r>
              <a:rPr lang="en-US" b="1" dirty="0" smtClean="0">
                <a:solidFill>
                  <a:schemeClr val="accent6">
                    <a:lumMod val="40000"/>
                    <a:lumOff val="60000"/>
                  </a:schemeClr>
                </a:solidFill>
              </a:rPr>
              <a:t> </a:t>
            </a:r>
            <a:r>
              <a:rPr lang="en-US" b="1" dirty="0" smtClean="0">
                <a:solidFill>
                  <a:srgbClr val="FF0000"/>
                </a:solidFill>
              </a:rPr>
              <a:t>Amino acids and ions</a:t>
            </a:r>
            <a:r>
              <a:rPr lang="en-US" dirty="0" smtClean="0">
                <a:solidFill>
                  <a:srgbClr val="FF0000"/>
                </a:solidFill>
              </a:rPr>
              <a:t>: </a:t>
            </a:r>
            <a:r>
              <a:rPr lang="en-US" dirty="0" smtClean="0"/>
              <a:t>Glutamate, Ca</a:t>
            </a:r>
            <a:r>
              <a:rPr lang="en-US" baseline="30000" dirty="0" smtClean="0"/>
              <a:t>2+</a:t>
            </a:r>
            <a:r>
              <a:rPr lang="en-US" dirty="0" smtClean="0"/>
              <a:t>, GABA</a:t>
            </a:r>
          </a:p>
          <a:p>
            <a:pPr>
              <a:lnSpc>
                <a:spcPct val="80000"/>
              </a:lnSpc>
              <a:buClr>
                <a:schemeClr val="tx1"/>
              </a:buClr>
              <a:buFont typeface="Arial"/>
              <a:buNone/>
            </a:pPr>
            <a:r>
              <a:rPr lang="en-US" dirty="0" smtClean="0"/>
              <a:t/>
            </a:r>
            <a:br>
              <a:rPr lang="en-US" dirty="0" smtClean="0"/>
            </a:br>
            <a:endParaRPr lang="en-US" dirty="0" smtClean="0"/>
          </a:p>
          <a:p>
            <a:pPr>
              <a:lnSpc>
                <a:spcPct val="80000"/>
              </a:lnSpc>
              <a:buClr>
                <a:schemeClr val="tx1"/>
              </a:buClr>
              <a:buFont typeface="Arial"/>
              <a:buNone/>
            </a:pPr>
            <a:r>
              <a:rPr lang="en-US" b="1" dirty="0" smtClean="0">
                <a:solidFill>
                  <a:schemeClr val="accent6">
                    <a:lumMod val="20000"/>
                    <a:lumOff val="80000"/>
                  </a:schemeClr>
                </a:solidFill>
              </a:rPr>
              <a:t>  </a:t>
            </a:r>
            <a:r>
              <a:rPr lang="en-US" b="1" dirty="0" smtClean="0">
                <a:solidFill>
                  <a:srgbClr val="FF0000"/>
                </a:solidFill>
              </a:rPr>
              <a:t>Lipids</a:t>
            </a:r>
            <a:r>
              <a:rPr lang="en-US" b="1" i="1" dirty="0" smtClean="0">
                <a:solidFill>
                  <a:srgbClr val="FF0000"/>
                </a:solidFill>
              </a:rPr>
              <a:t> </a:t>
            </a:r>
            <a:r>
              <a:rPr lang="en-US" dirty="0" smtClean="0">
                <a:solidFill>
                  <a:srgbClr val="FF0000"/>
                </a:solidFill>
              </a:rPr>
              <a:t>:  </a:t>
            </a:r>
            <a:r>
              <a:rPr lang="en-US" dirty="0" smtClean="0"/>
              <a:t>PAF, prostaglandins,  leukotrienes, 	        </a:t>
            </a:r>
            <a:r>
              <a:rPr lang="en-US" dirty="0" err="1" smtClean="0"/>
              <a:t>anandamine</a:t>
            </a:r>
            <a:endParaRPr lang="en-US" dirty="0" smtClean="0"/>
          </a:p>
          <a:p>
            <a:pPr>
              <a:lnSpc>
                <a:spcPct val="80000"/>
              </a:lnSpc>
              <a:buFont typeface="Wingdings" pitchFamily="2" charset="2"/>
              <a:buNone/>
            </a:pPr>
            <a:endParaRPr lang="en-US" sz="2000" dirty="0" smtClean="0"/>
          </a:p>
          <a:p>
            <a:pPr>
              <a:lnSpc>
                <a:spcPct val="80000"/>
              </a:lnSpc>
              <a:buFont typeface="Arial"/>
              <a:buNone/>
            </a:pPr>
            <a:endParaRPr lang="en-US" sz="2000" dirty="0" smtClean="0"/>
          </a:p>
        </p:txBody>
      </p:sp>
    </p:spTree>
    <p:extLst>
      <p:ext uri="{BB962C8B-B14F-4D97-AF65-F5344CB8AC3E}">
        <p14:creationId xmlns:p14="http://schemas.microsoft.com/office/powerpoint/2010/main" val="397583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4</a:t>
            </a:fld>
            <a:endParaRPr lang="en-US"/>
          </a:p>
        </p:txBody>
      </p:sp>
      <p:pic>
        <p:nvPicPr>
          <p:cNvPr id="7" name="Picture 4" descr="MAPK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72593"/>
            <a:ext cx="8181975" cy="62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3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40</a:t>
            </a:fld>
            <a:endParaRPr lang="en-US"/>
          </a:p>
        </p:txBody>
      </p:sp>
      <p:sp>
        <p:nvSpPr>
          <p:cNvPr id="5" name="Rectangle 3"/>
          <p:cNvSpPr txBox="1">
            <a:spLocks noChangeArrowheads="1"/>
          </p:cNvSpPr>
          <p:nvPr/>
        </p:nvSpPr>
        <p:spPr>
          <a:xfrm>
            <a:off x="1855520" y="1539875"/>
            <a:ext cx="7790688" cy="5181600"/>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80000"/>
              </a:lnSpc>
              <a:buClr>
                <a:schemeClr val="tx1"/>
              </a:buClr>
              <a:buFont typeface="Arial"/>
              <a:buNone/>
            </a:pPr>
            <a:r>
              <a:rPr lang="en-US" b="1" smtClean="0">
                <a:solidFill>
                  <a:srgbClr val="FF0000"/>
                </a:solidFill>
              </a:rPr>
              <a:t>Peptides / proteins</a:t>
            </a:r>
            <a:r>
              <a:rPr lang="en-US" b="1" i="1" smtClean="0">
                <a:solidFill>
                  <a:srgbClr val="FF0000"/>
                </a:solidFill>
              </a:rPr>
              <a:t> </a:t>
            </a:r>
            <a:r>
              <a:rPr lang="en-US" smtClean="0">
                <a:solidFill>
                  <a:srgbClr val="FF0000"/>
                </a:solidFill>
              </a:rPr>
              <a:t>: </a:t>
            </a:r>
          </a:p>
          <a:p>
            <a:pPr>
              <a:lnSpc>
                <a:spcPct val="80000"/>
              </a:lnSpc>
              <a:buClr>
                <a:schemeClr val="tx1"/>
              </a:buClr>
              <a:buFont typeface="Arial"/>
              <a:buNone/>
            </a:pPr>
            <a:r>
              <a:rPr lang="en-US" smtClean="0"/>
              <a:t>GnRH, angiotensin, bradykinin, thrombin, bombesin, glucagon, calcitonin, vasoactive intestinal peptides, PTH, FSH, LH, TSH </a:t>
            </a:r>
          </a:p>
          <a:p>
            <a:pPr>
              <a:lnSpc>
                <a:spcPct val="80000"/>
              </a:lnSpc>
              <a:buFont typeface="Wingdings" pitchFamily="2" charset="2"/>
              <a:buNone/>
            </a:pPr>
            <a:endParaRPr lang="en-US" smtClean="0"/>
          </a:p>
          <a:p>
            <a:pPr>
              <a:lnSpc>
                <a:spcPct val="80000"/>
              </a:lnSpc>
              <a:buClr>
                <a:schemeClr val="tx1"/>
              </a:buClr>
              <a:buFont typeface="Arial"/>
              <a:buNone/>
            </a:pPr>
            <a:r>
              <a:rPr lang="en-US" b="1" smtClean="0">
                <a:solidFill>
                  <a:srgbClr val="FF0000"/>
                </a:solidFill>
              </a:rPr>
              <a:t>Nucleotides</a:t>
            </a:r>
            <a:r>
              <a:rPr lang="en-US" b="1" i="1" smtClean="0">
                <a:solidFill>
                  <a:srgbClr val="FF0000"/>
                </a:solidFill>
              </a:rPr>
              <a:t> </a:t>
            </a:r>
            <a:r>
              <a:rPr lang="en-US" smtClean="0">
                <a:solidFill>
                  <a:srgbClr val="FF0000"/>
                </a:solidFill>
              </a:rPr>
              <a:t>: </a:t>
            </a:r>
            <a:r>
              <a:rPr lang="en-US" smtClean="0"/>
              <a:t>Adenosine nucleotides, adenine nucleotides, uridine nucleotides</a:t>
            </a:r>
          </a:p>
          <a:p>
            <a:pPr>
              <a:lnSpc>
                <a:spcPct val="80000"/>
              </a:lnSpc>
              <a:buClr>
                <a:schemeClr val="tx1"/>
              </a:buClr>
              <a:buFont typeface="Arial"/>
              <a:buNone/>
            </a:pPr>
            <a:r>
              <a:rPr lang="en-US" smtClean="0"/>
              <a:t/>
            </a:r>
            <a:br>
              <a:rPr lang="en-US" smtClean="0"/>
            </a:br>
            <a:endParaRPr lang="en-US" smtClean="0"/>
          </a:p>
          <a:p>
            <a:pPr>
              <a:lnSpc>
                <a:spcPct val="80000"/>
              </a:lnSpc>
              <a:buClr>
                <a:schemeClr val="tx1"/>
              </a:buClr>
              <a:buFont typeface="Arial"/>
              <a:buNone/>
            </a:pPr>
            <a:r>
              <a:rPr lang="en-US" b="1" smtClean="0">
                <a:solidFill>
                  <a:srgbClr val="FF0000"/>
                </a:solidFill>
              </a:rPr>
              <a:t>Others</a:t>
            </a:r>
            <a:r>
              <a:rPr lang="en-US" b="1" i="1" smtClean="0">
                <a:solidFill>
                  <a:srgbClr val="FF0000"/>
                </a:solidFill>
              </a:rPr>
              <a:t> </a:t>
            </a:r>
            <a:r>
              <a:rPr lang="en-US" smtClean="0">
                <a:solidFill>
                  <a:srgbClr val="FF0000"/>
                </a:solidFill>
              </a:rPr>
              <a:t>: </a:t>
            </a:r>
            <a:r>
              <a:rPr lang="en-US" smtClean="0"/>
              <a:t>Light, odorants, pheromones, opiates</a:t>
            </a:r>
            <a:endParaRPr lang="en-US" sz="2400" dirty="0" smtClean="0"/>
          </a:p>
        </p:txBody>
      </p:sp>
      <p:sp>
        <p:nvSpPr>
          <p:cNvPr id="6" name="Title 1"/>
          <p:cNvSpPr txBox="1">
            <a:spLocks/>
          </p:cNvSpPr>
          <p:nvPr/>
        </p:nvSpPr>
        <p:spPr>
          <a:xfrm>
            <a:off x="1931720" y="366713"/>
            <a:ext cx="749808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t>Signal molecules…</a:t>
            </a:r>
            <a:endParaRPr lang="en-US" b="1" dirty="0"/>
          </a:p>
        </p:txBody>
      </p:sp>
    </p:spTree>
    <p:extLst>
      <p:ext uri="{BB962C8B-B14F-4D97-AF65-F5344CB8AC3E}">
        <p14:creationId xmlns:p14="http://schemas.microsoft.com/office/powerpoint/2010/main" val="17630548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41</a:t>
            </a:fld>
            <a:endParaRPr lang="en-US"/>
          </a:p>
        </p:txBody>
      </p:sp>
      <p:sp>
        <p:nvSpPr>
          <p:cNvPr id="5" name="Title 1"/>
          <p:cNvSpPr txBox="1">
            <a:spLocks/>
          </p:cNvSpPr>
          <p:nvPr/>
        </p:nvSpPr>
        <p:spPr>
          <a:xfrm>
            <a:off x="1219199" y="274638"/>
            <a:ext cx="957547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Physiological roles</a:t>
            </a:r>
            <a:endParaRPr lang="en-US" b="1" dirty="0"/>
          </a:p>
        </p:txBody>
      </p:sp>
      <p:sp>
        <p:nvSpPr>
          <p:cNvPr id="6" name="Rectangle 3"/>
          <p:cNvSpPr txBox="1">
            <a:spLocks noChangeArrowheads="1"/>
          </p:cNvSpPr>
          <p:nvPr/>
        </p:nvSpPr>
        <p:spPr>
          <a:xfrm>
            <a:off x="1142999" y="1447800"/>
            <a:ext cx="9670053" cy="52578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50000"/>
              </a:lnSpc>
              <a:buClr>
                <a:srgbClr val="99CCFF"/>
              </a:buClr>
              <a:buFont typeface="+mj-lt"/>
              <a:buAutoNum type="arabicPeriod"/>
            </a:pPr>
            <a:r>
              <a:rPr lang="en-US" b="1" smtClean="0"/>
              <a:t>Visual sense</a:t>
            </a:r>
            <a:r>
              <a:rPr lang="en-US" smtClean="0"/>
              <a:t>: Rhodopsin</a:t>
            </a:r>
          </a:p>
          <a:p>
            <a:pPr marL="514350" indent="-514350">
              <a:buClr>
                <a:srgbClr val="99CCFF"/>
              </a:buClr>
              <a:buFont typeface="+mj-lt"/>
              <a:buAutoNum type="arabicPeriod"/>
            </a:pPr>
            <a:r>
              <a:rPr lang="en-US" b="1" smtClean="0"/>
              <a:t>Sense of smell</a:t>
            </a:r>
            <a:r>
              <a:rPr lang="en-US" smtClean="0"/>
              <a:t>: Olfactory receptor</a:t>
            </a:r>
          </a:p>
          <a:p>
            <a:pPr marL="514350" indent="-514350">
              <a:buClr>
                <a:srgbClr val="99CCFF"/>
              </a:buClr>
              <a:buFont typeface="+mj-lt"/>
              <a:buAutoNum type="arabicPeriod"/>
            </a:pPr>
            <a:r>
              <a:rPr lang="en-US" b="1" smtClean="0"/>
              <a:t>Behavioral  and mood regulation</a:t>
            </a:r>
            <a:r>
              <a:rPr lang="en-US" smtClean="0"/>
              <a:t>: Serotonin, dopamine, GABA and glutamate</a:t>
            </a:r>
          </a:p>
          <a:p>
            <a:pPr marL="514350" indent="-514350">
              <a:buClr>
                <a:srgbClr val="99CCFF"/>
              </a:buClr>
              <a:buFont typeface="+mj-lt"/>
              <a:buAutoNum type="arabicPeriod"/>
            </a:pPr>
            <a:r>
              <a:rPr lang="en-US" b="1" smtClean="0"/>
              <a:t>Immune system activity and inflammation</a:t>
            </a:r>
            <a:r>
              <a:rPr lang="en-US" smtClean="0"/>
              <a:t>: Chemokine  receptors, histamine receptors </a:t>
            </a:r>
          </a:p>
          <a:p>
            <a:pPr marL="514350" indent="-514350">
              <a:buClr>
                <a:srgbClr val="99CCFF"/>
              </a:buClr>
              <a:buFont typeface="+mj-lt"/>
              <a:buAutoNum type="arabicPeriod"/>
            </a:pPr>
            <a:r>
              <a:rPr lang="en-US" b="1" smtClean="0"/>
              <a:t>ANS transmission</a:t>
            </a:r>
            <a:r>
              <a:rPr lang="en-US" smtClean="0"/>
              <a:t>:   </a:t>
            </a:r>
            <a:r>
              <a:rPr lang="el-GR" smtClean="0"/>
              <a:t>β</a:t>
            </a:r>
            <a:r>
              <a:rPr lang="en-US" smtClean="0"/>
              <a:t> adrenergic receptors</a:t>
            </a:r>
          </a:p>
          <a:p>
            <a:pPr marL="514350" indent="-514350">
              <a:buClr>
                <a:srgbClr val="99CCFF"/>
              </a:buClr>
              <a:buFont typeface="+mj-lt"/>
              <a:buAutoNum type="arabicPeriod"/>
            </a:pPr>
            <a:r>
              <a:rPr lang="en-US" b="1" smtClean="0"/>
              <a:t>Apoptosis</a:t>
            </a:r>
            <a:r>
              <a:rPr lang="en-US" smtClean="0"/>
              <a:t>  </a:t>
            </a:r>
            <a:endParaRPr lang="en-US" dirty="0" smtClean="0"/>
          </a:p>
        </p:txBody>
      </p:sp>
    </p:spTree>
    <p:extLst>
      <p:ext uri="{BB962C8B-B14F-4D97-AF65-F5344CB8AC3E}">
        <p14:creationId xmlns:p14="http://schemas.microsoft.com/office/powerpoint/2010/main" val="1583492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42</a:t>
            </a:fld>
            <a:endParaRPr lang="en-US"/>
          </a:p>
        </p:txBody>
      </p:sp>
      <p:pic>
        <p:nvPicPr>
          <p:cNvPr id="5" name="Picture 2" descr="figure_08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68" y="672674"/>
            <a:ext cx="5380264" cy="54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779986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43</a:t>
            </a:fld>
            <a:endParaRPr lang="en-US"/>
          </a:p>
        </p:txBody>
      </p:sp>
      <p:grpSp>
        <p:nvGrpSpPr>
          <p:cNvPr id="5" name="Gruppieren 6"/>
          <p:cNvGrpSpPr>
            <a:grpSpLocks/>
          </p:cNvGrpSpPr>
          <p:nvPr/>
        </p:nvGrpSpPr>
        <p:grpSpPr bwMode="auto">
          <a:xfrm>
            <a:off x="1541417" y="339634"/>
            <a:ext cx="8798032" cy="5820773"/>
            <a:chOff x="539552" y="1196752"/>
            <a:chExt cx="7976265" cy="5184576"/>
          </a:xfrm>
        </p:grpSpPr>
        <p:pic>
          <p:nvPicPr>
            <p:cNvPr id="6" name="Picture 5"/>
            <p:cNvPicPr>
              <a:picLocks noChangeAspect="1" noChangeArrowheads="1"/>
            </p:cNvPicPr>
            <p:nvPr/>
          </p:nvPicPr>
          <p:blipFill>
            <a:blip r:embed="rId2" cstate="print"/>
            <a:srcRect l="27164" t="18420" r="9837" b="16060"/>
            <a:stretch>
              <a:fillRect/>
            </a:stretch>
          </p:blipFill>
          <p:spPr bwMode="auto">
            <a:xfrm>
              <a:off x="539552" y="1196752"/>
              <a:ext cx="7976265" cy="5184576"/>
            </a:xfrm>
            <a:prstGeom prst="rect">
              <a:avLst/>
            </a:prstGeom>
            <a:noFill/>
            <a:ln w="9525">
              <a:noFill/>
              <a:miter lim="800000"/>
              <a:headEnd/>
              <a:tailEnd/>
            </a:ln>
          </p:spPr>
        </p:pic>
        <p:sp>
          <p:nvSpPr>
            <p:cNvPr id="7" name="Rechteck 5"/>
            <p:cNvSpPr>
              <a:spLocks noChangeArrowheads="1"/>
            </p:cNvSpPr>
            <p:nvPr/>
          </p:nvSpPr>
          <p:spPr bwMode="auto">
            <a:xfrm>
              <a:off x="2987824" y="5805264"/>
              <a:ext cx="5256584" cy="504056"/>
            </a:xfrm>
            <a:prstGeom prst="rect">
              <a:avLst/>
            </a:prstGeom>
            <a:solidFill>
              <a:schemeClr val="bg1"/>
            </a:solidFill>
            <a:ln w="9525" algn="ctr">
              <a:noFill/>
              <a:round/>
              <a:headEnd/>
              <a:tailEnd/>
            </a:ln>
          </p:spPr>
          <p:txBody>
            <a:bodyPr lIns="0" tIns="0" rIns="0" bIns="0" anchor="ctr"/>
            <a:lstStyle/>
            <a:p>
              <a:pPr eaLnBrk="0" hangingPunct="0"/>
              <a:endParaRPr lang="de-DE" smtClean="0">
                <a:solidFill>
                  <a:srgbClr val="003366"/>
                </a:solidFill>
              </a:endParaRPr>
            </a:p>
          </p:txBody>
        </p:sp>
      </p:grpSp>
    </p:spTree>
    <p:extLst>
      <p:ext uri="{BB962C8B-B14F-4D97-AF65-F5344CB8AC3E}">
        <p14:creationId xmlns:p14="http://schemas.microsoft.com/office/powerpoint/2010/main" val="13604634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76" y="610825"/>
            <a:ext cx="8921248" cy="5099485"/>
          </a:xfrm>
          <a:prstGeom prst="rect">
            <a:avLst/>
          </a:prstGeom>
        </p:spPr>
      </p:pic>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44</a:t>
            </a:fld>
            <a:endParaRPr lang="en-US"/>
          </a:p>
        </p:txBody>
      </p:sp>
    </p:spTree>
    <p:extLst>
      <p:ext uri="{BB962C8B-B14F-4D97-AF65-F5344CB8AC3E}">
        <p14:creationId xmlns:p14="http://schemas.microsoft.com/office/powerpoint/2010/main" val="2340818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05" y="0"/>
            <a:ext cx="5974129" cy="59741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46" y="-12889"/>
            <a:ext cx="5591908" cy="5591908"/>
          </a:xfrm>
          <a:prstGeom prst="rect">
            <a:avLst/>
          </a:prstGeom>
        </p:spPr>
      </p:pic>
      <p:pic>
        <p:nvPicPr>
          <p:cNvPr id="8" name="Picture 7"/>
          <p:cNvPicPr>
            <a:picLocks noChangeAspect="1"/>
          </p:cNvPicPr>
          <p:nvPr/>
        </p:nvPicPr>
        <p:blipFill>
          <a:blip r:embed="rId4"/>
          <a:stretch>
            <a:fillRect/>
          </a:stretch>
        </p:blipFill>
        <p:spPr>
          <a:xfrm>
            <a:off x="9305068" y="972778"/>
            <a:ext cx="2770554" cy="968612"/>
          </a:xfrm>
          <a:prstGeom prst="rect">
            <a:avLst/>
          </a:prstGeom>
        </p:spPr>
      </p:pic>
      <p:pic>
        <p:nvPicPr>
          <p:cNvPr id="9" name="Picture 8"/>
          <p:cNvPicPr>
            <a:picLocks noChangeAspect="1"/>
          </p:cNvPicPr>
          <p:nvPr/>
        </p:nvPicPr>
        <p:blipFill>
          <a:blip r:embed="rId5"/>
          <a:stretch>
            <a:fillRect/>
          </a:stretch>
        </p:blipFill>
        <p:spPr>
          <a:xfrm>
            <a:off x="4038600" y="792290"/>
            <a:ext cx="1261696" cy="1844585"/>
          </a:xfrm>
          <a:prstGeom prst="rect">
            <a:avLst/>
          </a:prstGeom>
        </p:spPr>
      </p:pic>
      <p:sp>
        <p:nvSpPr>
          <p:cNvPr id="10" name="TextBox 9"/>
          <p:cNvSpPr txBox="1"/>
          <p:nvPr/>
        </p:nvSpPr>
        <p:spPr>
          <a:xfrm>
            <a:off x="838200" y="159483"/>
            <a:ext cx="2245615" cy="369332"/>
          </a:xfrm>
          <a:prstGeom prst="rect">
            <a:avLst/>
          </a:prstGeom>
          <a:noFill/>
        </p:spPr>
        <p:txBody>
          <a:bodyPr wrap="none" rtlCol="0">
            <a:spAutoFit/>
          </a:bodyPr>
          <a:lstStyle/>
          <a:p>
            <a:r>
              <a:rPr lang="en-US" smtClean="0"/>
              <a:t>Inactive conformation</a:t>
            </a:r>
            <a:endParaRPr lang="en-US"/>
          </a:p>
        </p:txBody>
      </p:sp>
      <p:sp>
        <p:nvSpPr>
          <p:cNvPr id="11" name="TextBox 10"/>
          <p:cNvSpPr txBox="1"/>
          <p:nvPr/>
        </p:nvSpPr>
        <p:spPr>
          <a:xfrm>
            <a:off x="6649864" y="159483"/>
            <a:ext cx="2088520" cy="369332"/>
          </a:xfrm>
          <a:prstGeom prst="rect">
            <a:avLst/>
          </a:prstGeom>
          <a:noFill/>
        </p:spPr>
        <p:txBody>
          <a:bodyPr wrap="none" rtlCol="0">
            <a:spAutoFit/>
          </a:bodyPr>
          <a:lstStyle/>
          <a:p>
            <a:r>
              <a:rPr lang="en-US" dirty="0" smtClean="0"/>
              <a:t>Active conformation</a:t>
            </a:r>
            <a:endParaRPr lang="en-US" dirty="0"/>
          </a:p>
        </p:txBody>
      </p:sp>
      <p:sp>
        <p:nvSpPr>
          <p:cNvPr id="12" name="Oval 11"/>
          <p:cNvSpPr/>
          <p:nvPr/>
        </p:nvSpPr>
        <p:spPr>
          <a:xfrm>
            <a:off x="1008185" y="4396154"/>
            <a:ext cx="2368061" cy="205153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386442" y="4107257"/>
            <a:ext cx="2368061" cy="205153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2577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rallelogram 24"/>
          <p:cNvSpPr/>
          <p:nvPr/>
        </p:nvSpPr>
        <p:spPr>
          <a:xfrm>
            <a:off x="4490265" y="2829658"/>
            <a:ext cx="365348" cy="660159"/>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079228" y="1594681"/>
            <a:ext cx="330596" cy="65605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46</a:t>
            </a:fld>
            <a:endParaRPr lang="en-US"/>
          </a:p>
        </p:txBody>
      </p:sp>
      <p:sp>
        <p:nvSpPr>
          <p:cNvPr id="5" name="Freeform 4"/>
          <p:cNvSpPr/>
          <p:nvPr/>
        </p:nvSpPr>
        <p:spPr>
          <a:xfrm>
            <a:off x="2351314" y="593768"/>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2351314" y="308759"/>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351314" y="3788231"/>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2386939" y="593768"/>
            <a:ext cx="6550511" cy="3073399"/>
          </a:xfrm>
          <a:custGeom>
            <a:avLst/>
            <a:gdLst>
              <a:gd name="connsiteX0" fmla="*/ 0 w 4215740"/>
              <a:gd name="connsiteY0" fmla="*/ 771897 h 2230253"/>
              <a:gd name="connsiteX1" fmla="*/ 296883 w 4215740"/>
              <a:gd name="connsiteY1" fmla="*/ 510639 h 2230253"/>
              <a:gd name="connsiteX2" fmla="*/ 522514 w 4215740"/>
              <a:gd name="connsiteY2" fmla="*/ 522515 h 2230253"/>
              <a:gd name="connsiteX3" fmla="*/ 795647 w 4215740"/>
              <a:gd name="connsiteY3" fmla="*/ 736271 h 2230253"/>
              <a:gd name="connsiteX4" fmla="*/ 1021278 w 4215740"/>
              <a:gd name="connsiteY4" fmla="*/ 1674421 h 2230253"/>
              <a:gd name="connsiteX5" fmla="*/ 1389413 w 4215740"/>
              <a:gd name="connsiteY5" fmla="*/ 2208811 h 2230253"/>
              <a:gd name="connsiteX6" fmla="*/ 1793174 w 4215740"/>
              <a:gd name="connsiteY6" fmla="*/ 2101933 h 2230253"/>
              <a:gd name="connsiteX7" fmla="*/ 1959428 w 4215740"/>
              <a:gd name="connsiteY7" fmla="*/ 1888177 h 2230253"/>
              <a:gd name="connsiteX8" fmla="*/ 2303813 w 4215740"/>
              <a:gd name="connsiteY8" fmla="*/ 1330037 h 2230253"/>
              <a:gd name="connsiteX9" fmla="*/ 2695699 w 4215740"/>
              <a:gd name="connsiteY9" fmla="*/ 1199408 h 2230253"/>
              <a:gd name="connsiteX10" fmla="*/ 3123210 w 4215740"/>
              <a:gd name="connsiteY10" fmla="*/ 1401289 h 2230253"/>
              <a:gd name="connsiteX11" fmla="*/ 3396343 w 4215740"/>
              <a:gd name="connsiteY11" fmla="*/ 1140032 h 2230253"/>
              <a:gd name="connsiteX12" fmla="*/ 3823854 w 4215740"/>
              <a:gd name="connsiteY12" fmla="*/ 308759 h 2230253"/>
              <a:gd name="connsiteX13" fmla="*/ 4215740 w 4215740"/>
              <a:gd name="connsiteY13" fmla="*/ 0 h 223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5740" h="2230253">
                <a:moveTo>
                  <a:pt x="0" y="771897"/>
                </a:moveTo>
                <a:cubicBezTo>
                  <a:pt x="104898" y="662050"/>
                  <a:pt x="209797" y="552203"/>
                  <a:pt x="296883" y="510639"/>
                </a:cubicBezTo>
                <a:cubicBezTo>
                  <a:pt x="383969" y="469075"/>
                  <a:pt x="439387" y="484910"/>
                  <a:pt x="522514" y="522515"/>
                </a:cubicBezTo>
                <a:cubicBezTo>
                  <a:pt x="605641" y="560120"/>
                  <a:pt x="712520" y="544287"/>
                  <a:pt x="795647" y="736271"/>
                </a:cubicBezTo>
                <a:cubicBezTo>
                  <a:pt x="878774" y="928255"/>
                  <a:pt x="922317" y="1428998"/>
                  <a:pt x="1021278" y="1674421"/>
                </a:cubicBezTo>
                <a:cubicBezTo>
                  <a:pt x="1120239" y="1919844"/>
                  <a:pt x="1260764" y="2137559"/>
                  <a:pt x="1389413" y="2208811"/>
                </a:cubicBezTo>
                <a:cubicBezTo>
                  <a:pt x="1518062" y="2280063"/>
                  <a:pt x="1698172" y="2155372"/>
                  <a:pt x="1793174" y="2101933"/>
                </a:cubicBezTo>
                <a:cubicBezTo>
                  <a:pt x="1888177" y="2048494"/>
                  <a:pt x="1874322" y="2016826"/>
                  <a:pt x="1959428" y="1888177"/>
                </a:cubicBezTo>
                <a:cubicBezTo>
                  <a:pt x="2044534" y="1759528"/>
                  <a:pt x="2181101" y="1444832"/>
                  <a:pt x="2303813" y="1330037"/>
                </a:cubicBezTo>
                <a:cubicBezTo>
                  <a:pt x="2426525" y="1215242"/>
                  <a:pt x="2559133" y="1187533"/>
                  <a:pt x="2695699" y="1199408"/>
                </a:cubicBezTo>
                <a:cubicBezTo>
                  <a:pt x="2832265" y="1211283"/>
                  <a:pt x="3006436" y="1411185"/>
                  <a:pt x="3123210" y="1401289"/>
                </a:cubicBezTo>
                <a:cubicBezTo>
                  <a:pt x="3239984" y="1391393"/>
                  <a:pt x="3279569" y="1322120"/>
                  <a:pt x="3396343" y="1140032"/>
                </a:cubicBezTo>
                <a:cubicBezTo>
                  <a:pt x="3513117" y="957944"/>
                  <a:pt x="3687288" y="498764"/>
                  <a:pt x="3823854" y="308759"/>
                </a:cubicBezTo>
                <a:cubicBezTo>
                  <a:pt x="3960420" y="118754"/>
                  <a:pt x="4215740" y="0"/>
                  <a:pt x="42157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00652" y="3969002"/>
            <a:ext cx="2713179" cy="369332"/>
          </a:xfrm>
          <a:prstGeom prst="rect">
            <a:avLst/>
          </a:prstGeom>
          <a:noFill/>
        </p:spPr>
        <p:txBody>
          <a:bodyPr wrap="none" rtlCol="0">
            <a:spAutoFit/>
          </a:bodyPr>
          <a:lstStyle/>
          <a:p>
            <a:r>
              <a:rPr lang="en-US" smtClean="0"/>
              <a:t>Conformational coordinate</a:t>
            </a:r>
            <a:endParaRPr lang="en-US"/>
          </a:p>
        </p:txBody>
      </p:sp>
      <p:sp>
        <p:nvSpPr>
          <p:cNvPr id="10" name="TextBox 9"/>
          <p:cNvSpPr txBox="1"/>
          <p:nvPr/>
        </p:nvSpPr>
        <p:spPr>
          <a:xfrm rot="16200000">
            <a:off x="1359500" y="2209378"/>
            <a:ext cx="1291123" cy="369332"/>
          </a:xfrm>
          <a:prstGeom prst="rect">
            <a:avLst/>
          </a:prstGeom>
          <a:noFill/>
        </p:spPr>
        <p:txBody>
          <a:bodyPr wrap="none" rtlCol="0">
            <a:spAutoFit/>
          </a:bodyPr>
          <a:lstStyle/>
          <a:p>
            <a:r>
              <a:rPr lang="en-US" dirty="0" smtClean="0"/>
              <a:t>Free Energy</a:t>
            </a:r>
            <a:endParaRPr lang="en-US" dirty="0"/>
          </a:p>
        </p:txBody>
      </p:sp>
      <p:sp>
        <p:nvSpPr>
          <p:cNvPr id="13" name="TextBox 12"/>
          <p:cNvSpPr txBox="1"/>
          <p:nvPr/>
        </p:nvSpPr>
        <p:spPr>
          <a:xfrm>
            <a:off x="3475070" y="949879"/>
            <a:ext cx="2088520" cy="369332"/>
          </a:xfrm>
          <a:prstGeom prst="rect">
            <a:avLst/>
          </a:prstGeom>
          <a:noFill/>
        </p:spPr>
        <p:txBody>
          <a:bodyPr wrap="none" rtlCol="0">
            <a:spAutoFit/>
          </a:bodyPr>
          <a:lstStyle/>
          <a:p>
            <a:r>
              <a:rPr lang="en-US" dirty="0" smtClean="0"/>
              <a:t>Active conformation</a:t>
            </a:r>
            <a:endParaRPr lang="en-US" dirty="0"/>
          </a:p>
        </p:txBody>
      </p:sp>
      <p:sp>
        <p:nvSpPr>
          <p:cNvPr id="14" name="TextBox 13"/>
          <p:cNvSpPr txBox="1"/>
          <p:nvPr/>
        </p:nvSpPr>
        <p:spPr>
          <a:xfrm>
            <a:off x="6102150" y="3448764"/>
            <a:ext cx="2245615" cy="369332"/>
          </a:xfrm>
          <a:prstGeom prst="rect">
            <a:avLst/>
          </a:prstGeom>
          <a:noFill/>
        </p:spPr>
        <p:txBody>
          <a:bodyPr wrap="none" rtlCol="0">
            <a:spAutoFit/>
          </a:bodyPr>
          <a:lstStyle/>
          <a:p>
            <a:r>
              <a:rPr lang="en-US" dirty="0" smtClean="0"/>
              <a:t>Inactive conformation</a:t>
            </a:r>
            <a:endParaRPr lang="en-US" dirty="0"/>
          </a:p>
        </p:txBody>
      </p:sp>
      <p:sp>
        <p:nvSpPr>
          <p:cNvPr id="17" name="Sun 16"/>
          <p:cNvSpPr/>
          <p:nvPr/>
        </p:nvSpPr>
        <p:spPr>
          <a:xfrm>
            <a:off x="7179780" y="1675322"/>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n 17"/>
          <p:cNvSpPr/>
          <p:nvPr/>
        </p:nvSpPr>
        <p:spPr>
          <a:xfrm>
            <a:off x="4577937" y="2861179"/>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28497" y="4540711"/>
            <a:ext cx="8701485" cy="369332"/>
          </a:xfrm>
          <a:prstGeom prst="rect">
            <a:avLst/>
          </a:prstGeom>
          <a:noFill/>
        </p:spPr>
        <p:txBody>
          <a:bodyPr wrap="none" rtlCol="0">
            <a:spAutoFit/>
          </a:bodyPr>
          <a:lstStyle/>
          <a:p>
            <a:r>
              <a:rPr lang="en-US" dirty="0" smtClean="0"/>
              <a:t>Free energy of the inactive state is lower. GPCR primarily adopts the inactive conformation </a:t>
            </a:r>
            <a:endParaRPr lang="en-US" dirty="0"/>
          </a:p>
        </p:txBody>
      </p:sp>
      <p:sp>
        <p:nvSpPr>
          <p:cNvPr id="20" name="TextBox 19"/>
          <p:cNvSpPr txBox="1"/>
          <p:nvPr/>
        </p:nvSpPr>
        <p:spPr>
          <a:xfrm>
            <a:off x="1112015" y="5131539"/>
            <a:ext cx="9559797" cy="646331"/>
          </a:xfrm>
          <a:prstGeom prst="rect">
            <a:avLst/>
          </a:prstGeom>
          <a:noFill/>
        </p:spPr>
        <p:txBody>
          <a:bodyPr wrap="none" rtlCol="0">
            <a:spAutoFit/>
          </a:bodyPr>
          <a:lstStyle/>
          <a:p>
            <a:r>
              <a:rPr lang="en-US" dirty="0" smtClean="0"/>
              <a:t>GPCR binds a ligand. Free energy landscape changes and the active conformation becomes preferred</a:t>
            </a:r>
          </a:p>
          <a:p>
            <a:r>
              <a:rPr lang="en-US" dirty="0" smtClean="0"/>
              <a:t>GPCR primarily adopts the active conformation</a:t>
            </a:r>
            <a:endParaRPr lang="en-US" dirty="0"/>
          </a:p>
        </p:txBody>
      </p:sp>
      <p:sp>
        <p:nvSpPr>
          <p:cNvPr id="21" name="Sun 20"/>
          <p:cNvSpPr/>
          <p:nvPr/>
        </p:nvSpPr>
        <p:spPr>
          <a:xfrm>
            <a:off x="743197" y="5240256"/>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7050073" y="2679949"/>
            <a:ext cx="330596" cy="65605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a:off x="4336656" y="1535100"/>
            <a:ext cx="365348" cy="660159"/>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2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9" presetClass="exit" presetSubtype="0" fill="hold" grpId="0" nodeType="withEffect">
                                  <p:stCondLst>
                                    <p:cond delay="0"/>
                                  </p:stCondLst>
                                  <p:childTnLst>
                                    <p:animEffect transition="out" filter="dissolv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9" presetClass="exit" presetSubtype="0" fill="hold" grpId="0" nodeType="withEffect">
                                  <p:stCondLst>
                                    <p:cond delay="0"/>
                                  </p:stCondLst>
                                  <p:childTnLst>
                                    <p:animEffect transition="out" filter="dissolv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dissolv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5" grpId="0" animBg="1"/>
      <p:bldP spid="8" grpId="0" animBg="1"/>
      <p:bldP spid="17" grpId="0" animBg="1"/>
      <p:bldP spid="18" grpId="0" animBg="1"/>
      <p:bldP spid="20" grpId="0"/>
      <p:bldP spid="21" grpId="0" animBg="1"/>
      <p:bldP spid="23"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47</a:t>
            </a:fld>
            <a:endParaRPr lang="en-US"/>
          </a:p>
        </p:txBody>
      </p:sp>
      <mc:AlternateContent xmlns:mc="http://schemas.openxmlformats.org/markup-compatibility/2006">
        <mc:Choice xmlns:a14="http://schemas.microsoft.com/office/drawing/2010/main" Requires="a14">
          <p:sp>
            <p:nvSpPr>
              <p:cNvPr id="5" name="TextBox 4"/>
              <p:cNvSpPr txBox="1"/>
              <p:nvPr/>
            </p:nvSpPr>
            <p:spPr>
              <a:xfrm>
                <a:off x="9449972" y="1545491"/>
                <a:ext cx="1645322" cy="560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sSub>
                            <m:sSubPr>
                              <m:ctrlPr>
                                <a:rPr lang="en-US" i="1" smtClean="0">
                                  <a:latin typeface="Cambria Math" charset="0"/>
                                </a:rPr>
                              </m:ctrlPr>
                            </m:sSubPr>
                            <m:e>
                              <m:r>
                                <a:rPr lang="en-US" b="0" i="1" smtClean="0">
                                  <a:latin typeface="Cambria Math" charset="0"/>
                                </a:rPr>
                                <m:t>𝑝</m:t>
                              </m:r>
                            </m:e>
                            <m:sub>
                              <m:r>
                                <a:rPr lang="en-US" b="0" i="1" smtClean="0">
                                  <a:latin typeface="Cambria Math" charset="0"/>
                                </a:rPr>
                                <m:t>𝑎𝑐𝑡𝑖𝑣𝑒</m:t>
                              </m:r>
                            </m:sub>
                          </m:sSub>
                        </m:num>
                        <m:den>
                          <m:sSub>
                            <m:sSubPr>
                              <m:ctrlPr>
                                <a:rPr lang="en-US" i="1" smtClean="0">
                                  <a:latin typeface="Cambria Math" charset="0"/>
                                </a:rPr>
                              </m:ctrlPr>
                            </m:sSubPr>
                            <m:e>
                              <m:r>
                                <a:rPr lang="en-US" b="0" i="1" smtClean="0">
                                  <a:latin typeface="Cambria Math" charset="0"/>
                                </a:rPr>
                                <m:t>𝑝</m:t>
                              </m:r>
                            </m:e>
                            <m:sub>
                              <m:r>
                                <a:rPr lang="en-US" b="0" i="1" smtClean="0">
                                  <a:latin typeface="Cambria Math" charset="0"/>
                                </a:rPr>
                                <m:t>𝑖𝑛𝑎𝑐𝑡𝑖𝑣𝑒</m:t>
                              </m:r>
                            </m:sub>
                          </m:sSub>
                        </m:den>
                      </m:f>
                      <m:r>
                        <a:rPr lang="en-US" b="0" i="1" smtClean="0">
                          <a:latin typeface="Cambria Math" charset="0"/>
                        </a:rPr>
                        <m:t>=</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f>
                            <m:fPr>
                              <m:ctrlPr>
                                <a:rPr lang="mr-IN" b="0" i="1" smtClean="0">
                                  <a:latin typeface="Cambria Math" charset="0"/>
                                </a:rPr>
                              </m:ctrlPr>
                            </m:fPr>
                            <m:num>
                              <m:r>
                                <a:rPr lang="mr-IN" i="1">
                                  <a:latin typeface="Cambria Math" charset="0"/>
                                  <a:ea typeface="Cambria Math" charset="0"/>
                                  <a:cs typeface="Cambria Math" charset="0"/>
                                </a:rPr>
                                <m:t>∆</m:t>
                              </m:r>
                              <m:r>
                                <a:rPr lang="en-US" b="0" i="1" smtClean="0">
                                  <a:latin typeface="Cambria Math" charset="0"/>
                                  <a:ea typeface="Cambria Math" charset="0"/>
                                  <a:cs typeface="Cambria Math" charset="0"/>
                                </a:rPr>
                                <m:t>𝐺</m:t>
                              </m:r>
                            </m:num>
                            <m:den>
                              <m:r>
                                <a:rPr lang="en-US" b="0" i="1" smtClean="0">
                                  <a:latin typeface="Cambria Math" charset="0"/>
                                </a:rPr>
                                <m:t>𝑅𝑇</m:t>
                              </m:r>
                            </m:den>
                          </m:f>
                        </m:sup>
                      </m:sSup>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9449972" y="1545491"/>
                <a:ext cx="1645322" cy="560346"/>
              </a:xfrm>
              <a:prstGeom prst="rect">
                <a:avLst/>
              </a:prstGeom>
              <a:blipFill rotWithShape="0">
                <a:blip r:embed="rId2"/>
                <a:stretch>
                  <a:fillRect/>
                </a:stretch>
              </a:blipFill>
            </p:spPr>
            <p:txBody>
              <a:bodyPr/>
              <a:lstStyle/>
              <a:p>
                <a:r>
                  <a:rPr lang="en-US">
                    <a:noFill/>
                  </a:rPr>
                  <a:t> </a:t>
                </a:r>
              </a:p>
            </p:txBody>
          </p:sp>
        </mc:Fallback>
      </mc:AlternateContent>
      <p:sp>
        <p:nvSpPr>
          <p:cNvPr id="6" name="Freeform 5"/>
          <p:cNvSpPr/>
          <p:nvPr/>
        </p:nvSpPr>
        <p:spPr>
          <a:xfrm>
            <a:off x="1040080" y="604159"/>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040080" y="319150"/>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40080" y="3798622"/>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6200000">
            <a:off x="48266" y="2219769"/>
            <a:ext cx="1291123" cy="369332"/>
          </a:xfrm>
          <a:prstGeom prst="rect">
            <a:avLst/>
          </a:prstGeom>
          <a:noFill/>
        </p:spPr>
        <p:txBody>
          <a:bodyPr wrap="none" rtlCol="0">
            <a:spAutoFit/>
          </a:bodyPr>
          <a:lstStyle/>
          <a:p>
            <a:r>
              <a:rPr lang="en-US" dirty="0" smtClean="0"/>
              <a:t>Free Energy</a:t>
            </a:r>
            <a:endParaRPr lang="en-US" dirty="0"/>
          </a:p>
        </p:txBody>
      </p:sp>
      <p:sp>
        <p:nvSpPr>
          <p:cNvPr id="10" name="TextBox 9"/>
          <p:cNvSpPr txBox="1"/>
          <p:nvPr/>
        </p:nvSpPr>
        <p:spPr>
          <a:xfrm>
            <a:off x="2163836" y="960270"/>
            <a:ext cx="2088520" cy="369332"/>
          </a:xfrm>
          <a:prstGeom prst="rect">
            <a:avLst/>
          </a:prstGeom>
          <a:noFill/>
        </p:spPr>
        <p:txBody>
          <a:bodyPr wrap="none" rtlCol="0">
            <a:spAutoFit/>
          </a:bodyPr>
          <a:lstStyle/>
          <a:p>
            <a:r>
              <a:rPr lang="en-US" dirty="0" smtClean="0"/>
              <a:t>Active conformation</a:t>
            </a:r>
            <a:endParaRPr lang="en-US" dirty="0"/>
          </a:p>
        </p:txBody>
      </p:sp>
      <p:sp>
        <p:nvSpPr>
          <p:cNvPr id="11" name="Rounded Rectangle 10"/>
          <p:cNvSpPr/>
          <p:nvPr/>
        </p:nvSpPr>
        <p:spPr>
          <a:xfrm>
            <a:off x="5738839" y="2690340"/>
            <a:ext cx="330596" cy="65605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a:off x="3025422" y="1545491"/>
            <a:ext cx="365348" cy="660159"/>
          </a:xfrm>
          <a:prstGeom prst="parallelogram">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515881" y="2527427"/>
            <a:ext cx="5440683" cy="31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880" y="3569724"/>
            <a:ext cx="5440683" cy="31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Rectangle 15"/>
              <p:cNvSpPr/>
              <p:nvPr/>
            </p:nvSpPr>
            <p:spPr>
              <a:xfrm>
                <a:off x="7484114" y="2842224"/>
                <a:ext cx="5314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mr-IN" i="1">
                          <a:latin typeface="Cambria Math" charset="0"/>
                          <a:ea typeface="Cambria Math" charset="0"/>
                          <a:cs typeface="Cambria Math" charset="0"/>
                        </a:rPr>
                        <m:t>∆</m:t>
                      </m:r>
                      <m:r>
                        <a:rPr lang="en-US" i="1">
                          <a:latin typeface="Cambria Math" charset="0"/>
                          <a:ea typeface="Cambria Math" charset="0"/>
                          <a:cs typeface="Cambria Math" charset="0"/>
                        </a:rPr>
                        <m:t>𝐺</m:t>
                      </m:r>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7484114" y="2842224"/>
                <a:ext cx="531428" cy="369332"/>
              </a:xfrm>
              <a:prstGeom prst="rect">
                <a:avLst/>
              </a:prstGeom>
              <a:blipFill rotWithShape="0">
                <a:blip r:embed="rId3"/>
                <a:stretch>
                  <a:fillRect/>
                </a:stretch>
              </a:blipFill>
            </p:spPr>
            <p:txBody>
              <a:bodyPr/>
              <a:lstStyle/>
              <a:p>
                <a:r>
                  <a:rPr lang="en-US">
                    <a:noFill/>
                  </a:rPr>
                  <a:t> </a:t>
                </a:r>
              </a:p>
            </p:txBody>
          </p:sp>
        </mc:Fallback>
      </mc:AlternateContent>
      <p:cxnSp>
        <p:nvCxnSpPr>
          <p:cNvPr id="18" name="Straight Arrow Connector 17"/>
          <p:cNvCxnSpPr/>
          <p:nvPr/>
        </p:nvCxnSpPr>
        <p:spPr>
          <a:xfrm>
            <a:off x="7327900" y="2639396"/>
            <a:ext cx="0" cy="783339"/>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78494" y="4445772"/>
            <a:ext cx="9574969" cy="923330"/>
          </a:xfrm>
          <a:prstGeom prst="rect">
            <a:avLst/>
          </a:prstGeom>
          <a:noFill/>
        </p:spPr>
        <p:txBody>
          <a:bodyPr wrap="square" rtlCol="0">
            <a:spAutoFit/>
          </a:bodyPr>
          <a:lstStyle/>
          <a:p>
            <a:r>
              <a:rPr lang="en-US" dirty="0" smtClean="0"/>
              <a:t>The free energy difference between the active and inactive state defines their relative population.</a:t>
            </a:r>
          </a:p>
          <a:p>
            <a:r>
              <a:rPr lang="en-US" dirty="0" smtClean="0"/>
              <a:t>If the free energy difference is small, GPCRs have a </a:t>
            </a:r>
            <a:r>
              <a:rPr lang="en-US" b="1" i="1" dirty="0" smtClean="0"/>
              <a:t>basal activity</a:t>
            </a:r>
            <a:r>
              <a:rPr lang="en-US" dirty="0" smtClean="0"/>
              <a:t>, which means they are signaling to a certain extend also in the absence of a an agonistic ligand.</a:t>
            </a:r>
            <a:endParaRPr lang="en-US" dirty="0"/>
          </a:p>
        </p:txBody>
      </p:sp>
    </p:spTree>
    <p:extLst>
      <p:ext uri="{BB962C8B-B14F-4D97-AF65-F5344CB8AC3E}">
        <p14:creationId xmlns:p14="http://schemas.microsoft.com/office/powerpoint/2010/main" val="1866303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48</a:t>
            </a:fld>
            <a:endParaRPr lang="en-US"/>
          </a:p>
        </p:txBody>
      </p:sp>
      <p:sp>
        <p:nvSpPr>
          <p:cNvPr id="6" name="TextBox 5"/>
          <p:cNvSpPr txBox="1"/>
          <p:nvPr/>
        </p:nvSpPr>
        <p:spPr>
          <a:xfrm>
            <a:off x="2985258" y="166082"/>
            <a:ext cx="5535683" cy="584775"/>
          </a:xfrm>
          <a:prstGeom prst="rect">
            <a:avLst/>
          </a:prstGeom>
          <a:noFill/>
        </p:spPr>
        <p:txBody>
          <a:bodyPr wrap="none" rtlCol="0">
            <a:spAutoFit/>
          </a:bodyPr>
          <a:lstStyle/>
          <a:p>
            <a:r>
              <a:rPr lang="en-US" sz="3200" dirty="0" smtClean="0"/>
              <a:t>Activation by an agonistic ligand</a:t>
            </a:r>
            <a:endParaRPr lang="en-US"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451" y="810403"/>
            <a:ext cx="9144000" cy="5486400"/>
          </a:xfrm>
          <a:prstGeom prst="rect">
            <a:avLst/>
          </a:prstGeom>
        </p:spPr>
      </p:pic>
      <p:sp>
        <p:nvSpPr>
          <p:cNvPr id="8" name="Freeform 7"/>
          <p:cNvSpPr/>
          <p:nvPr/>
        </p:nvSpPr>
        <p:spPr>
          <a:xfrm>
            <a:off x="991454" y="1616645"/>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651842" y="1616645"/>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1592152" y="2128750"/>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a:off x="1798136" y="1499018"/>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1135848">
            <a:off x="1658006" y="1254594"/>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1135848">
            <a:off x="2706588" y="1913430"/>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320257" y="907153"/>
            <a:ext cx="654346"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Ligand</a:t>
            </a:r>
            <a:endParaRPr lang="en-US" sz="1200" b="1" dirty="0">
              <a:latin typeface="Times New Roman" pitchFamily="18" charset="0"/>
              <a:cs typeface="Times New Roman" pitchFamily="18" charset="0"/>
            </a:endParaRPr>
          </a:p>
        </p:txBody>
      </p:sp>
      <p:sp>
        <p:nvSpPr>
          <p:cNvPr id="15" name="TextBox 14"/>
          <p:cNvSpPr txBox="1"/>
          <p:nvPr/>
        </p:nvSpPr>
        <p:spPr>
          <a:xfrm>
            <a:off x="2209800" y="4467694"/>
            <a:ext cx="1402948" cy="369332"/>
          </a:xfrm>
          <a:prstGeom prst="rect">
            <a:avLst/>
          </a:prstGeom>
          <a:noFill/>
        </p:spPr>
        <p:txBody>
          <a:bodyPr wrap="none" rtlCol="0">
            <a:spAutoFit/>
          </a:bodyPr>
          <a:lstStyle/>
          <a:p>
            <a:r>
              <a:rPr lang="en-US" dirty="0" smtClean="0"/>
              <a:t>Basal activity</a:t>
            </a:r>
            <a:endParaRPr lang="en-US" dirty="0"/>
          </a:p>
        </p:txBody>
      </p:sp>
    </p:spTree>
    <p:extLst>
      <p:ext uri="{BB962C8B-B14F-4D97-AF65-F5344CB8AC3E}">
        <p14:creationId xmlns:p14="http://schemas.microsoft.com/office/powerpoint/2010/main" val="12107070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212" y="709930"/>
            <a:ext cx="9410700" cy="5646420"/>
          </a:xfrm>
          <a:prstGeom prst="rect">
            <a:avLst/>
          </a:prstGeom>
        </p:spPr>
      </p:pic>
      <p:sp>
        <p:nvSpPr>
          <p:cNvPr id="6" name="TextBox 5"/>
          <p:cNvSpPr txBox="1"/>
          <p:nvPr/>
        </p:nvSpPr>
        <p:spPr>
          <a:xfrm>
            <a:off x="2678212" y="225168"/>
            <a:ext cx="6492675" cy="584775"/>
          </a:xfrm>
          <a:prstGeom prst="rect">
            <a:avLst/>
          </a:prstGeom>
          <a:noFill/>
        </p:spPr>
        <p:txBody>
          <a:bodyPr wrap="none" rtlCol="0">
            <a:spAutoFit/>
          </a:bodyPr>
          <a:lstStyle/>
          <a:p>
            <a:r>
              <a:rPr lang="en-US" sz="3200" dirty="0" smtClean="0"/>
              <a:t>Activation by a partial agonistic ligand</a:t>
            </a:r>
            <a:endParaRPr lang="en-US" sz="3200" dirty="0"/>
          </a:p>
        </p:txBody>
      </p:sp>
      <p:sp>
        <p:nvSpPr>
          <p:cNvPr id="7" name="Freeform 6"/>
          <p:cNvSpPr/>
          <p:nvPr/>
        </p:nvSpPr>
        <p:spPr>
          <a:xfrm>
            <a:off x="838200"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98588"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438898" y="2343062"/>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1644882" y="1713330"/>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rot="1135848">
            <a:off x="1504752" y="1468906"/>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1">
                  <a:lumMod val="75000"/>
                </a:schemeClr>
              </a:gs>
              <a:gs pos="50000">
                <a:schemeClr val="accent5">
                  <a:lumMod val="75000"/>
                </a:schemeClr>
              </a:gs>
              <a:gs pos="100000">
                <a:schemeClr val="accent5"/>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1135848">
            <a:off x="2553334" y="212774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1">
                  <a:lumMod val="75000"/>
                </a:schemeClr>
              </a:gs>
              <a:gs pos="50000">
                <a:schemeClr val="accent5">
                  <a:lumMod val="75000"/>
                </a:schemeClr>
              </a:gs>
              <a:gs pos="100000">
                <a:schemeClr val="accent5"/>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67003" y="1121465"/>
            <a:ext cx="654346"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Ligand</a:t>
            </a:r>
            <a:endParaRPr lang="en-US" sz="1200" b="1" dirty="0">
              <a:latin typeface="Times New Roman" pitchFamily="18" charset="0"/>
              <a:cs typeface="Times New Roman" pitchFamily="18" charset="0"/>
            </a:endParaRPr>
          </a:p>
        </p:txBody>
      </p:sp>
      <p:sp>
        <p:nvSpPr>
          <p:cNvPr id="14" name="TextBox 13"/>
          <p:cNvSpPr txBox="1"/>
          <p:nvPr/>
        </p:nvSpPr>
        <p:spPr>
          <a:xfrm>
            <a:off x="2209800" y="4467694"/>
            <a:ext cx="1402948" cy="369332"/>
          </a:xfrm>
          <a:prstGeom prst="rect">
            <a:avLst/>
          </a:prstGeom>
          <a:noFill/>
        </p:spPr>
        <p:txBody>
          <a:bodyPr wrap="none" rtlCol="0">
            <a:spAutoFit/>
          </a:bodyPr>
          <a:lstStyle/>
          <a:p>
            <a:r>
              <a:rPr lang="en-US" dirty="0" smtClean="0"/>
              <a:t>Basal activity</a:t>
            </a:r>
            <a:endParaRPr lang="en-US" dirty="0"/>
          </a:p>
        </p:txBody>
      </p:sp>
    </p:spTree>
    <p:extLst>
      <p:ext uri="{BB962C8B-B14F-4D97-AF65-F5344CB8AC3E}">
        <p14:creationId xmlns:p14="http://schemas.microsoft.com/office/powerpoint/2010/main" val="166380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5</a:t>
            </a:fld>
            <a:endParaRPr lang="en-US"/>
          </a:p>
        </p:txBody>
      </p:sp>
      <p:sp>
        <p:nvSpPr>
          <p:cNvPr id="7" name="TextBox 6"/>
          <p:cNvSpPr txBox="1"/>
          <p:nvPr/>
        </p:nvSpPr>
        <p:spPr>
          <a:xfrm>
            <a:off x="766306" y="416689"/>
            <a:ext cx="5977085" cy="584775"/>
          </a:xfrm>
          <a:prstGeom prst="rect">
            <a:avLst/>
          </a:prstGeom>
          <a:noFill/>
        </p:spPr>
        <p:txBody>
          <a:bodyPr wrap="none" rtlCol="0">
            <a:spAutoFit/>
          </a:bodyPr>
          <a:lstStyle/>
          <a:p>
            <a:r>
              <a:rPr lang="en-US" sz="3200" dirty="0" smtClean="0"/>
              <a:t>How do proteins transmit a signal?</a:t>
            </a:r>
            <a:endParaRPr lang="en-US" sz="3200" dirty="0"/>
          </a:p>
        </p:txBody>
      </p:sp>
      <p:sp>
        <p:nvSpPr>
          <p:cNvPr id="8" name="TextBox 7"/>
          <p:cNvSpPr txBox="1"/>
          <p:nvPr/>
        </p:nvSpPr>
        <p:spPr>
          <a:xfrm>
            <a:off x="838200" y="1566648"/>
            <a:ext cx="5133393" cy="954107"/>
          </a:xfrm>
          <a:prstGeom prst="rect">
            <a:avLst/>
          </a:prstGeom>
          <a:noFill/>
        </p:spPr>
        <p:txBody>
          <a:bodyPr wrap="none" rtlCol="0">
            <a:spAutoFit/>
          </a:bodyPr>
          <a:lstStyle/>
          <a:p>
            <a:pPr marL="342900" indent="-342900">
              <a:buFont typeface="Arial" charset="0"/>
              <a:buChar char="•"/>
            </a:pPr>
            <a:r>
              <a:rPr lang="en-US" sz="2800" dirty="0" smtClean="0"/>
              <a:t>Noncovalent binding of a ligand</a:t>
            </a:r>
          </a:p>
          <a:p>
            <a:pPr marL="342900" indent="-342900">
              <a:buFont typeface="Arial" charset="0"/>
              <a:buChar char="•"/>
            </a:pPr>
            <a:r>
              <a:rPr lang="en-US" sz="2800" dirty="0" smtClean="0"/>
              <a:t>Chemical modification</a:t>
            </a:r>
          </a:p>
        </p:txBody>
      </p:sp>
      <p:sp>
        <p:nvSpPr>
          <p:cNvPr id="9" name="TextBox 8"/>
          <p:cNvSpPr txBox="1"/>
          <p:nvPr/>
        </p:nvSpPr>
        <p:spPr>
          <a:xfrm>
            <a:off x="779929" y="3516246"/>
            <a:ext cx="9092008" cy="1077218"/>
          </a:xfrm>
          <a:prstGeom prst="rect">
            <a:avLst/>
          </a:prstGeom>
          <a:noFill/>
        </p:spPr>
        <p:txBody>
          <a:bodyPr wrap="square" rtlCol="0">
            <a:spAutoFit/>
          </a:bodyPr>
          <a:lstStyle/>
          <a:p>
            <a:r>
              <a:rPr lang="en-US" sz="3200" dirty="0" smtClean="0"/>
              <a:t>Both events can lead to conformational changes and/or </a:t>
            </a:r>
            <a:r>
              <a:rPr lang="en-US" sz="3200" dirty="0" smtClean="0"/>
              <a:t>to </a:t>
            </a:r>
            <a:r>
              <a:rPr lang="en-US" sz="3200" dirty="0" smtClean="0"/>
              <a:t>formation of new interaction sites</a:t>
            </a:r>
            <a:endParaRPr lang="en-US" sz="3200" dirty="0"/>
          </a:p>
        </p:txBody>
      </p:sp>
    </p:spTree>
    <p:extLst>
      <p:ext uri="{BB962C8B-B14F-4D97-AF65-F5344CB8AC3E}">
        <p14:creationId xmlns:p14="http://schemas.microsoft.com/office/powerpoint/2010/main" val="200221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186" y="869950"/>
            <a:ext cx="9144000" cy="5486400"/>
          </a:xfrm>
          <a:prstGeom prst="rect">
            <a:avLst/>
          </a:prstGeom>
        </p:spPr>
      </p:pic>
      <p:sp>
        <p:nvSpPr>
          <p:cNvPr id="6" name="Freeform 5"/>
          <p:cNvSpPr/>
          <p:nvPr/>
        </p:nvSpPr>
        <p:spPr>
          <a:xfrm>
            <a:off x="838200"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98588"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438898" y="2343062"/>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a:off x="1644882" y="1713330"/>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rot="1135848">
            <a:off x="1504752" y="1468906"/>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tx1"/>
              </a:gs>
              <a:gs pos="50000">
                <a:schemeClr val="tx1"/>
              </a:gs>
              <a:gs pos="100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1135848">
            <a:off x="2553334" y="212774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tx1"/>
              </a:gs>
              <a:gs pos="50000">
                <a:schemeClr val="tx1"/>
              </a:gs>
              <a:gs pos="100000">
                <a:schemeClr val="tx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67003" y="1121465"/>
            <a:ext cx="654346"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Ligand</a:t>
            </a:r>
            <a:endParaRPr lang="en-US" sz="1200" b="1" dirty="0">
              <a:latin typeface="Times New Roman" pitchFamily="18" charset="0"/>
              <a:cs typeface="Times New Roman" pitchFamily="18" charset="0"/>
            </a:endParaRPr>
          </a:p>
        </p:txBody>
      </p:sp>
      <p:sp>
        <p:nvSpPr>
          <p:cNvPr id="13" name="TextBox 12"/>
          <p:cNvSpPr txBox="1"/>
          <p:nvPr/>
        </p:nvSpPr>
        <p:spPr>
          <a:xfrm>
            <a:off x="2363213" y="285175"/>
            <a:ext cx="7081619" cy="584775"/>
          </a:xfrm>
          <a:prstGeom prst="rect">
            <a:avLst/>
          </a:prstGeom>
          <a:noFill/>
        </p:spPr>
        <p:txBody>
          <a:bodyPr wrap="none" rtlCol="0">
            <a:spAutoFit/>
          </a:bodyPr>
          <a:lstStyle/>
          <a:p>
            <a:r>
              <a:rPr lang="en-US" sz="3200" dirty="0" smtClean="0"/>
              <a:t>Inhibition by a </a:t>
            </a:r>
            <a:r>
              <a:rPr lang="en-US" sz="3200" smtClean="0"/>
              <a:t>neutral antagonistic ligand</a:t>
            </a:r>
            <a:endParaRPr lang="en-US" sz="3200" dirty="0"/>
          </a:p>
        </p:txBody>
      </p:sp>
      <p:sp>
        <p:nvSpPr>
          <p:cNvPr id="14" name="TextBox 13"/>
          <p:cNvSpPr txBox="1"/>
          <p:nvPr/>
        </p:nvSpPr>
        <p:spPr>
          <a:xfrm>
            <a:off x="2495619" y="4513905"/>
            <a:ext cx="1402948" cy="369332"/>
          </a:xfrm>
          <a:prstGeom prst="rect">
            <a:avLst/>
          </a:prstGeom>
          <a:noFill/>
        </p:spPr>
        <p:txBody>
          <a:bodyPr wrap="none" rtlCol="0">
            <a:spAutoFit/>
          </a:bodyPr>
          <a:lstStyle/>
          <a:p>
            <a:r>
              <a:rPr lang="en-US" dirty="0" smtClean="0"/>
              <a:t>Basal activity</a:t>
            </a:r>
            <a:endParaRPr lang="en-US" dirty="0"/>
          </a:p>
        </p:txBody>
      </p:sp>
    </p:spTree>
    <p:extLst>
      <p:ext uri="{BB962C8B-B14F-4D97-AF65-F5344CB8AC3E}">
        <p14:creationId xmlns:p14="http://schemas.microsoft.com/office/powerpoint/2010/main" val="1539836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660" y="869950"/>
            <a:ext cx="9144000" cy="5486400"/>
          </a:xfrm>
          <a:prstGeom prst="rect">
            <a:avLst/>
          </a:prstGeom>
        </p:spPr>
      </p:pic>
      <p:sp>
        <p:nvSpPr>
          <p:cNvPr id="6" name="TextBox 5"/>
          <p:cNvSpPr txBox="1"/>
          <p:nvPr/>
        </p:nvSpPr>
        <p:spPr>
          <a:xfrm>
            <a:off x="2849662" y="285175"/>
            <a:ext cx="6744603" cy="584775"/>
          </a:xfrm>
          <a:prstGeom prst="rect">
            <a:avLst/>
          </a:prstGeom>
          <a:noFill/>
        </p:spPr>
        <p:txBody>
          <a:bodyPr wrap="none" rtlCol="0">
            <a:spAutoFit/>
          </a:bodyPr>
          <a:lstStyle/>
          <a:p>
            <a:r>
              <a:rPr lang="en-US" sz="3200" dirty="0" smtClean="0"/>
              <a:t>Inhibition by an inverse agonistic ligand</a:t>
            </a:r>
            <a:endParaRPr lang="en-US" sz="3200" dirty="0"/>
          </a:p>
        </p:txBody>
      </p:sp>
      <p:sp>
        <p:nvSpPr>
          <p:cNvPr id="7" name="Freeform 6"/>
          <p:cNvSpPr/>
          <p:nvPr/>
        </p:nvSpPr>
        <p:spPr>
          <a:xfrm>
            <a:off x="838200"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498588" y="1830957"/>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438898" y="2343062"/>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1644882" y="1713330"/>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rot="1135848">
            <a:off x="1504752" y="1468906"/>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rot="1135848">
            <a:off x="2553334" y="212774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67003" y="1121465"/>
            <a:ext cx="654346" cy="276999"/>
          </a:xfrm>
          <a:prstGeom prst="rect">
            <a:avLst/>
          </a:prstGeom>
          <a:noFill/>
        </p:spPr>
        <p:txBody>
          <a:bodyPr wrap="none" rtlCol="0">
            <a:spAutoFit/>
          </a:bodyPr>
          <a:lstStyle/>
          <a:p>
            <a:r>
              <a:rPr lang="en-US" sz="1200" b="1" dirty="0" smtClean="0">
                <a:latin typeface="Times New Roman" pitchFamily="18" charset="0"/>
                <a:cs typeface="Times New Roman" pitchFamily="18" charset="0"/>
              </a:rPr>
              <a:t>Ligand</a:t>
            </a:r>
            <a:endParaRPr lang="en-US" sz="1200" b="1" dirty="0">
              <a:latin typeface="Times New Roman" pitchFamily="18" charset="0"/>
              <a:cs typeface="Times New Roman" pitchFamily="18" charset="0"/>
            </a:endParaRPr>
          </a:p>
        </p:txBody>
      </p:sp>
      <p:sp>
        <p:nvSpPr>
          <p:cNvPr id="14" name="TextBox 13"/>
          <p:cNvSpPr txBox="1"/>
          <p:nvPr/>
        </p:nvSpPr>
        <p:spPr>
          <a:xfrm>
            <a:off x="2635652" y="4571057"/>
            <a:ext cx="1402948" cy="369332"/>
          </a:xfrm>
          <a:prstGeom prst="rect">
            <a:avLst/>
          </a:prstGeom>
          <a:noFill/>
        </p:spPr>
        <p:txBody>
          <a:bodyPr wrap="none" rtlCol="0">
            <a:spAutoFit/>
          </a:bodyPr>
          <a:lstStyle/>
          <a:p>
            <a:r>
              <a:rPr lang="en-US" dirty="0" smtClean="0"/>
              <a:t>Basal activity</a:t>
            </a:r>
            <a:endParaRPr lang="en-US" dirty="0"/>
          </a:p>
        </p:txBody>
      </p:sp>
    </p:spTree>
    <p:extLst>
      <p:ext uri="{BB962C8B-B14F-4D97-AF65-F5344CB8AC3E}">
        <p14:creationId xmlns:p14="http://schemas.microsoft.com/office/powerpoint/2010/main" val="2509103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52</a:t>
            </a:fld>
            <a:endParaRPr lang="en-US"/>
          </a:p>
        </p:txBody>
      </p:sp>
      <p:sp>
        <p:nvSpPr>
          <p:cNvPr id="5" name="Freeform 4"/>
          <p:cNvSpPr/>
          <p:nvPr/>
        </p:nvSpPr>
        <p:spPr>
          <a:xfrm>
            <a:off x="1266823" y="2100088"/>
            <a:ext cx="671307" cy="1269431"/>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3095698" y="2100089"/>
            <a:ext cx="597730" cy="1269430"/>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2038977" y="2612194"/>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Curved Connector 7"/>
          <p:cNvCxnSpPr/>
          <p:nvPr/>
        </p:nvCxnSpPr>
        <p:spPr>
          <a:xfrm>
            <a:off x="2321645" y="1981215"/>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rot="1135848">
            <a:off x="2071676" y="1729827"/>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1135848">
            <a:off x="3223655" y="2496309"/>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72923" y="1158098"/>
            <a:ext cx="2023503" cy="369332"/>
          </a:xfrm>
          <a:prstGeom prst="rect">
            <a:avLst/>
          </a:prstGeom>
          <a:noFill/>
        </p:spPr>
        <p:txBody>
          <a:bodyPr wrap="none" rtlCol="0">
            <a:spAutoFit/>
          </a:bodyPr>
          <a:lstStyle/>
          <a:p>
            <a:r>
              <a:rPr lang="en-US" dirty="0" smtClean="0">
                <a:cs typeface="Times New Roman" pitchFamily="18" charset="0"/>
              </a:rPr>
              <a:t>Endogenous Ligand</a:t>
            </a:r>
            <a:endParaRPr lang="en-US" dirty="0">
              <a:cs typeface="Times New Roman" pitchFamily="18" charset="0"/>
            </a:endParaRPr>
          </a:p>
        </p:txBody>
      </p:sp>
      <p:sp>
        <p:nvSpPr>
          <p:cNvPr id="20" name="Freeform 19"/>
          <p:cNvSpPr/>
          <p:nvPr/>
        </p:nvSpPr>
        <p:spPr>
          <a:xfrm>
            <a:off x="6551333" y="2043671"/>
            <a:ext cx="671307" cy="1269431"/>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8211722" y="2043672"/>
            <a:ext cx="597730" cy="1269430"/>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323487" y="2555777"/>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a:off x="7606155" y="1924798"/>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rot="1135848">
            <a:off x="7356186" y="1673410"/>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135848">
            <a:off x="8339679" y="243989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910608" y="1153997"/>
            <a:ext cx="1699376" cy="369332"/>
          </a:xfrm>
          <a:prstGeom prst="rect">
            <a:avLst/>
          </a:prstGeom>
          <a:noFill/>
        </p:spPr>
        <p:txBody>
          <a:bodyPr wrap="none" rtlCol="0">
            <a:spAutoFit/>
          </a:bodyPr>
          <a:lstStyle/>
          <a:p>
            <a:r>
              <a:rPr lang="en-US" dirty="0" smtClean="0">
                <a:cs typeface="Times New Roman" pitchFamily="18" charset="0"/>
              </a:rPr>
              <a:t>Agonistic Ligand</a:t>
            </a:r>
            <a:endParaRPr lang="en-US" dirty="0">
              <a:cs typeface="Times New Roman" pitchFamily="18" charset="0"/>
            </a:endParaRPr>
          </a:p>
        </p:txBody>
      </p:sp>
      <p:sp>
        <p:nvSpPr>
          <p:cNvPr id="27" name="Oval 26"/>
          <p:cNvSpPr/>
          <p:nvPr/>
        </p:nvSpPr>
        <p:spPr>
          <a:xfrm>
            <a:off x="2994761" y="2100088"/>
            <a:ext cx="93345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565640" y="3914586"/>
            <a:ext cx="1647439" cy="369332"/>
          </a:xfrm>
          <a:prstGeom prst="rect">
            <a:avLst/>
          </a:prstGeom>
          <a:noFill/>
        </p:spPr>
        <p:txBody>
          <a:bodyPr wrap="none" rtlCol="0">
            <a:spAutoFit/>
          </a:bodyPr>
          <a:lstStyle/>
          <a:p>
            <a:r>
              <a:rPr lang="en-US" dirty="0" err="1" smtClean="0">
                <a:cs typeface="Times New Roman" pitchFamily="18" charset="0"/>
              </a:rPr>
              <a:t>Orthosteric</a:t>
            </a:r>
            <a:r>
              <a:rPr lang="en-US" dirty="0" smtClean="0">
                <a:cs typeface="Times New Roman" pitchFamily="18" charset="0"/>
              </a:rPr>
              <a:t> Site</a:t>
            </a:r>
            <a:endParaRPr lang="en-US" dirty="0">
              <a:cs typeface="Times New Roman" pitchFamily="18" charset="0"/>
            </a:endParaRPr>
          </a:p>
        </p:txBody>
      </p:sp>
      <p:cxnSp>
        <p:nvCxnSpPr>
          <p:cNvPr id="30" name="Straight Arrow Connector 29"/>
          <p:cNvCxnSpPr/>
          <p:nvPr/>
        </p:nvCxnSpPr>
        <p:spPr>
          <a:xfrm flipV="1">
            <a:off x="2304729" y="3014488"/>
            <a:ext cx="735247" cy="7836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rot="1135848">
            <a:off x="6677555" y="2420840"/>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135848">
            <a:off x="9565480" y="2439893"/>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3987848" y="2916369"/>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53121" y="3122285"/>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921468" y="3396396"/>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899947" y="4207145"/>
            <a:ext cx="737702" cy="369332"/>
          </a:xfrm>
          <a:prstGeom prst="rect">
            <a:avLst/>
          </a:prstGeom>
          <a:noFill/>
        </p:spPr>
        <p:txBody>
          <a:bodyPr wrap="none" rtlCol="0">
            <a:spAutoFit/>
          </a:bodyPr>
          <a:lstStyle/>
          <a:p>
            <a:r>
              <a:rPr lang="en-US" smtClean="0"/>
              <a:t>Signal</a:t>
            </a:r>
            <a:endParaRPr lang="en-US"/>
          </a:p>
        </p:txBody>
      </p:sp>
      <p:cxnSp>
        <p:nvCxnSpPr>
          <p:cNvPr id="38" name="Straight Arrow Connector 37"/>
          <p:cNvCxnSpPr/>
          <p:nvPr/>
        </p:nvCxnSpPr>
        <p:spPr>
          <a:xfrm>
            <a:off x="8934674" y="3101669"/>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899947" y="3307585"/>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868294" y="3581696"/>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5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6" grpId="0"/>
      <p:bldP spid="31" grpId="0" animBg="1"/>
      <p:bldP spid="32" grpId="0" animBg="1"/>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53</a:t>
            </a:fld>
            <a:endParaRPr lang="en-US"/>
          </a:p>
        </p:txBody>
      </p:sp>
      <p:sp>
        <p:nvSpPr>
          <p:cNvPr id="20" name="Freeform 19"/>
          <p:cNvSpPr/>
          <p:nvPr/>
        </p:nvSpPr>
        <p:spPr>
          <a:xfrm>
            <a:off x="692472" y="2100821"/>
            <a:ext cx="671307" cy="1269431"/>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352861" y="2100822"/>
            <a:ext cx="597730" cy="1269430"/>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464626" y="2612927"/>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a:off x="1747294" y="1981948"/>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rot="1135848">
            <a:off x="1497325" y="1730560"/>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135848">
            <a:off x="2252212" y="3025684"/>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8200" y="1151408"/>
            <a:ext cx="2107308" cy="369332"/>
          </a:xfrm>
          <a:prstGeom prst="rect">
            <a:avLst/>
          </a:prstGeom>
          <a:noFill/>
        </p:spPr>
        <p:txBody>
          <a:bodyPr wrap="none" rtlCol="0">
            <a:spAutoFit/>
          </a:bodyPr>
          <a:lstStyle/>
          <a:p>
            <a:r>
              <a:rPr lang="en-US" smtClean="0">
                <a:cs typeface="Times New Roman" pitchFamily="18" charset="0"/>
              </a:rPr>
              <a:t>Allosteric Modulator</a:t>
            </a:r>
            <a:endParaRPr lang="en-US" dirty="0">
              <a:cs typeface="Times New Roman" pitchFamily="18" charset="0"/>
            </a:endParaRPr>
          </a:p>
        </p:txBody>
      </p:sp>
      <p:sp>
        <p:nvSpPr>
          <p:cNvPr id="37" name="TextBox 36"/>
          <p:cNvSpPr txBox="1"/>
          <p:nvPr/>
        </p:nvSpPr>
        <p:spPr>
          <a:xfrm>
            <a:off x="3041086" y="4366256"/>
            <a:ext cx="1061509" cy="369332"/>
          </a:xfrm>
          <a:prstGeom prst="rect">
            <a:avLst/>
          </a:prstGeom>
          <a:noFill/>
        </p:spPr>
        <p:txBody>
          <a:bodyPr wrap="none" rtlCol="0">
            <a:spAutoFit/>
          </a:bodyPr>
          <a:lstStyle/>
          <a:p>
            <a:r>
              <a:rPr lang="en-US" dirty="0" smtClean="0"/>
              <a:t>No Signal</a:t>
            </a:r>
            <a:endParaRPr lang="en-US" dirty="0"/>
          </a:p>
        </p:txBody>
      </p:sp>
      <p:cxnSp>
        <p:nvCxnSpPr>
          <p:cNvPr id="38" name="Straight Arrow Connector 37"/>
          <p:cNvCxnSpPr/>
          <p:nvPr/>
        </p:nvCxnSpPr>
        <p:spPr>
          <a:xfrm>
            <a:off x="3075813" y="3158819"/>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041086" y="3364735"/>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009433" y="3638846"/>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041256" y="2725006"/>
            <a:ext cx="93345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12135" y="4539504"/>
            <a:ext cx="1455078" cy="369332"/>
          </a:xfrm>
          <a:prstGeom prst="rect">
            <a:avLst/>
          </a:prstGeom>
          <a:noFill/>
        </p:spPr>
        <p:txBody>
          <a:bodyPr wrap="none" rtlCol="0">
            <a:spAutoFit/>
          </a:bodyPr>
          <a:lstStyle/>
          <a:p>
            <a:r>
              <a:rPr lang="en-US" dirty="0" smtClean="0">
                <a:cs typeface="Times New Roman" pitchFamily="18" charset="0"/>
              </a:rPr>
              <a:t>Allosteric Site</a:t>
            </a:r>
            <a:endParaRPr lang="en-US" dirty="0">
              <a:cs typeface="Times New Roman" pitchFamily="18" charset="0"/>
            </a:endParaRPr>
          </a:p>
        </p:txBody>
      </p:sp>
      <p:cxnSp>
        <p:nvCxnSpPr>
          <p:cNvPr id="42" name="Straight Arrow Connector 41"/>
          <p:cNvCxnSpPr/>
          <p:nvPr/>
        </p:nvCxnSpPr>
        <p:spPr>
          <a:xfrm flipV="1">
            <a:off x="1351224" y="3639406"/>
            <a:ext cx="735247" cy="7836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763948" y="3520354"/>
            <a:ext cx="876300" cy="746857"/>
            <a:chOff x="5562600" y="2725006"/>
            <a:chExt cx="876300" cy="746857"/>
          </a:xfrm>
        </p:grpSpPr>
        <p:cxnSp>
          <p:nvCxnSpPr>
            <p:cNvPr id="13" name="Straight Connector 12"/>
            <p:cNvCxnSpPr/>
            <p:nvPr/>
          </p:nvCxnSpPr>
          <p:spPr>
            <a:xfrm flipH="1">
              <a:off x="5600700" y="2725006"/>
              <a:ext cx="800100" cy="7468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5562600" y="2859012"/>
              <a:ext cx="876300" cy="476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4" name="Freeform 43"/>
          <p:cNvSpPr/>
          <p:nvPr/>
        </p:nvSpPr>
        <p:spPr>
          <a:xfrm>
            <a:off x="6581773" y="2039540"/>
            <a:ext cx="671307" cy="1269431"/>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410648" y="2039541"/>
            <a:ext cx="597730" cy="1269430"/>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7353927" y="2551646"/>
            <a:ext cx="10567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a:off x="7636595" y="1920667"/>
            <a:ext cx="718331" cy="629732"/>
          </a:xfrm>
          <a:prstGeom prst="curvedConnector3">
            <a:avLst>
              <a:gd name="adj1" fmla="val 701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Freeform 47"/>
          <p:cNvSpPr/>
          <p:nvPr/>
        </p:nvSpPr>
        <p:spPr>
          <a:xfrm rot="1135848">
            <a:off x="7386626" y="1669279"/>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135848">
            <a:off x="8538605" y="2435761"/>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chemeClr val="accent6"/>
              </a:gs>
              <a:gs pos="50000">
                <a:schemeClr val="accent6"/>
              </a:gs>
              <a:gs pos="100000">
                <a:schemeClr val="accent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9224430" y="2972791"/>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189703" y="3178707"/>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158050" y="3452818"/>
            <a:ext cx="214313" cy="589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p:cNvSpPr/>
          <p:nvPr/>
        </p:nvSpPr>
        <p:spPr>
          <a:xfrm rot="1135848">
            <a:off x="8271552" y="2988193"/>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8771658" y="4082545"/>
            <a:ext cx="1464953" cy="369332"/>
          </a:xfrm>
          <a:prstGeom prst="rect">
            <a:avLst/>
          </a:prstGeom>
          <a:noFill/>
        </p:spPr>
        <p:txBody>
          <a:bodyPr wrap="none" rtlCol="0">
            <a:spAutoFit/>
          </a:bodyPr>
          <a:lstStyle/>
          <a:p>
            <a:r>
              <a:rPr lang="en-US" dirty="0" smtClean="0"/>
              <a:t>Altered signal</a:t>
            </a:r>
            <a:endParaRPr lang="en-US" dirty="0"/>
          </a:p>
        </p:txBody>
      </p:sp>
      <p:sp>
        <p:nvSpPr>
          <p:cNvPr id="58" name="TextBox 57"/>
          <p:cNvSpPr txBox="1"/>
          <p:nvPr/>
        </p:nvSpPr>
        <p:spPr>
          <a:xfrm>
            <a:off x="6510986" y="1076162"/>
            <a:ext cx="2023503" cy="369332"/>
          </a:xfrm>
          <a:prstGeom prst="rect">
            <a:avLst/>
          </a:prstGeom>
          <a:noFill/>
        </p:spPr>
        <p:txBody>
          <a:bodyPr wrap="none" rtlCol="0">
            <a:spAutoFit/>
          </a:bodyPr>
          <a:lstStyle/>
          <a:p>
            <a:r>
              <a:rPr lang="en-US" dirty="0" smtClean="0">
                <a:cs typeface="Times New Roman" pitchFamily="18" charset="0"/>
              </a:rPr>
              <a:t>Endogenous Ligand</a:t>
            </a:r>
            <a:endParaRPr lang="en-US" dirty="0">
              <a:cs typeface="Times New Roman" pitchFamily="18" charset="0"/>
            </a:endParaRPr>
          </a:p>
        </p:txBody>
      </p:sp>
    </p:spTree>
    <p:extLst>
      <p:ext uri="{BB962C8B-B14F-4D97-AF65-F5344CB8AC3E}">
        <p14:creationId xmlns:p14="http://schemas.microsoft.com/office/powerpoint/2010/main" val="123585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8" grpId="0" animBg="1"/>
      <p:bldP spid="49" grpId="0" animBg="1"/>
      <p:bldP spid="56" grpId="0" animBg="1"/>
      <p:bldP spid="57" grpId="0"/>
      <p:bldP spid="5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685800"/>
            <a:ext cx="9144000" cy="5486400"/>
          </a:xfrm>
          <a:prstGeom prst="rect">
            <a:avLst/>
          </a:prstGeom>
        </p:spPr>
      </p:pic>
    </p:spTree>
    <p:extLst>
      <p:ext uri="{BB962C8B-B14F-4D97-AF65-F5344CB8AC3E}">
        <p14:creationId xmlns:p14="http://schemas.microsoft.com/office/powerpoint/2010/main" val="1119906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685800"/>
            <a:ext cx="9144000" cy="5486400"/>
          </a:xfrm>
          <a:prstGeom prst="rect">
            <a:avLst/>
          </a:prstGeom>
        </p:spPr>
      </p:pic>
    </p:spTree>
    <p:extLst>
      <p:ext uri="{BB962C8B-B14F-4D97-AF65-F5344CB8AC3E}">
        <p14:creationId xmlns:p14="http://schemas.microsoft.com/office/powerpoint/2010/main" val="17231741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800"/>
            <a:ext cx="9144000" cy="5486400"/>
          </a:xfrm>
          <a:prstGeom prst="rect">
            <a:avLst/>
          </a:prstGeom>
        </p:spPr>
      </p:pic>
    </p:spTree>
    <p:extLst>
      <p:ext uri="{BB962C8B-B14F-4D97-AF65-F5344CB8AC3E}">
        <p14:creationId xmlns:p14="http://schemas.microsoft.com/office/powerpoint/2010/main" val="4232739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800"/>
            <a:ext cx="9144000" cy="5486400"/>
          </a:xfrm>
          <a:prstGeom prst="rect">
            <a:avLst/>
          </a:prstGeom>
        </p:spPr>
      </p:pic>
    </p:spTree>
    <p:extLst>
      <p:ext uri="{BB962C8B-B14F-4D97-AF65-F5344CB8AC3E}">
        <p14:creationId xmlns:p14="http://schemas.microsoft.com/office/powerpoint/2010/main" val="14990018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58</a:t>
            </a:fld>
            <a:endParaRPr lang="en-US"/>
          </a:p>
        </p:txBody>
      </p:sp>
      <p:grpSp>
        <p:nvGrpSpPr>
          <p:cNvPr id="5" name="Group 4"/>
          <p:cNvGrpSpPr/>
          <p:nvPr/>
        </p:nvGrpSpPr>
        <p:grpSpPr>
          <a:xfrm>
            <a:off x="1120604" y="1187533"/>
            <a:ext cx="10233196" cy="4117897"/>
            <a:chOff x="280609" y="304647"/>
            <a:chExt cx="8710991" cy="3505353"/>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8941" y="304647"/>
              <a:ext cx="4192659" cy="1520787"/>
            </a:xfrm>
            <a:prstGeom prst="rect">
              <a:avLst/>
            </a:prstGeom>
          </p:spPr>
        </p:pic>
        <p:sp>
          <p:nvSpPr>
            <p:cNvPr id="7" name="TextBox 6"/>
            <p:cNvSpPr txBox="1"/>
            <p:nvPr/>
          </p:nvSpPr>
          <p:spPr>
            <a:xfrm>
              <a:off x="280609" y="373537"/>
              <a:ext cx="1146468" cy="276999"/>
            </a:xfrm>
            <a:prstGeom prst="rect">
              <a:avLst/>
            </a:prstGeom>
            <a:noFill/>
            <a:ln>
              <a:solidFill>
                <a:schemeClr val="tx1"/>
              </a:solidFill>
            </a:ln>
          </p:spPr>
          <p:txBody>
            <a:bodyPr wrap="none" rtlCol="0">
              <a:spAutoFit/>
            </a:bodyPr>
            <a:lstStyle/>
            <a:p>
              <a:r>
                <a:rPr lang="en-US" sz="1200" b="1" dirty="0" smtClean="0">
                  <a:latin typeface="Times New Roman" pitchFamily="18" charset="0"/>
                  <a:cs typeface="Times New Roman" pitchFamily="18" charset="0"/>
                </a:rPr>
                <a:t>Natural ligand</a:t>
              </a:r>
              <a:endParaRPr lang="en-US" sz="1200" b="1" dirty="0">
                <a:latin typeface="Times New Roman" pitchFamily="18" charset="0"/>
                <a:cs typeface="Times New Roman" pitchFamily="18" charset="0"/>
              </a:endParaRPr>
            </a:p>
          </p:txBody>
        </p:sp>
        <p:sp>
          <p:nvSpPr>
            <p:cNvPr id="8" name="Rectangle 7"/>
            <p:cNvSpPr/>
            <p:nvPr/>
          </p:nvSpPr>
          <p:spPr>
            <a:xfrm>
              <a:off x="662833" y="1264449"/>
              <a:ext cx="819455" cy="276999"/>
            </a:xfrm>
            <a:prstGeom prst="rect">
              <a:avLst/>
            </a:prstGeom>
          </p:spPr>
          <p:txBody>
            <a:bodyPr wrap="none">
              <a:spAutoFit/>
            </a:bodyPr>
            <a:lstStyle/>
            <a:p>
              <a:r>
                <a:rPr lang="en-US" sz="1200" dirty="0">
                  <a:latin typeface="Times New Roman" pitchFamily="18" charset="0"/>
                  <a:cs typeface="Times New Roman" pitchFamily="18" charset="0"/>
                </a:rPr>
                <a:t>Histamine</a:t>
              </a:r>
            </a:p>
          </p:txBody>
        </p:sp>
        <p:sp>
          <p:nvSpPr>
            <p:cNvPr id="9" name="Rectangle 8"/>
            <p:cNvSpPr/>
            <p:nvPr/>
          </p:nvSpPr>
          <p:spPr>
            <a:xfrm>
              <a:off x="2073451" y="1264449"/>
              <a:ext cx="859531" cy="276999"/>
            </a:xfrm>
            <a:prstGeom prst="rect">
              <a:avLst/>
            </a:prstGeom>
          </p:spPr>
          <p:txBody>
            <a:bodyPr wrap="none">
              <a:spAutoFit/>
            </a:bodyPr>
            <a:lstStyle/>
            <a:p>
              <a:r>
                <a:rPr lang="en-US" sz="1200" dirty="0">
                  <a:latin typeface="Times New Roman" pitchFamily="18" charset="0"/>
                  <a:cs typeface="Times New Roman" pitchFamily="18" charset="0"/>
                </a:rPr>
                <a:t>Dopamine</a:t>
              </a:r>
            </a:p>
          </p:txBody>
        </p:sp>
        <p:sp>
          <p:nvSpPr>
            <p:cNvPr id="10" name="Rectangle 9"/>
            <p:cNvSpPr/>
            <p:nvPr/>
          </p:nvSpPr>
          <p:spPr>
            <a:xfrm>
              <a:off x="3547060" y="1264449"/>
              <a:ext cx="1258678" cy="276999"/>
            </a:xfrm>
            <a:prstGeom prst="rect">
              <a:avLst/>
            </a:prstGeom>
          </p:spPr>
          <p:txBody>
            <a:bodyPr wrap="none">
              <a:spAutoFit/>
            </a:bodyPr>
            <a:lstStyle/>
            <a:p>
              <a:r>
                <a:rPr lang="en-US" sz="1200" dirty="0">
                  <a:latin typeface="Times New Roman" pitchFamily="18" charset="0"/>
                  <a:cs typeface="Times New Roman" pitchFamily="18" charset="0"/>
                </a:rPr>
                <a:t>Serotonin (5-HT)</a:t>
              </a:r>
            </a:p>
          </p:txBody>
        </p:sp>
        <p:sp>
          <p:nvSpPr>
            <p:cNvPr id="11" name="TextBox 10"/>
            <p:cNvSpPr txBox="1"/>
            <p:nvPr/>
          </p:nvSpPr>
          <p:spPr>
            <a:xfrm>
              <a:off x="280609" y="1628001"/>
              <a:ext cx="532197" cy="276999"/>
            </a:xfrm>
            <a:prstGeom prst="rect">
              <a:avLst/>
            </a:prstGeom>
            <a:noFill/>
            <a:ln>
              <a:solidFill>
                <a:schemeClr val="tx1"/>
              </a:solidFill>
            </a:ln>
          </p:spPr>
          <p:txBody>
            <a:bodyPr wrap="none" rtlCol="0">
              <a:spAutoFit/>
            </a:bodyPr>
            <a:lstStyle/>
            <a:p>
              <a:r>
                <a:rPr lang="en-US" sz="1200" b="1" dirty="0" smtClean="0">
                  <a:latin typeface="Times New Roman" pitchFamily="18" charset="0"/>
                  <a:cs typeface="Times New Roman" pitchFamily="18" charset="0"/>
                </a:rPr>
                <a:t>Drugs</a:t>
              </a:r>
              <a:endParaRPr lang="en-US" sz="1200" b="1" dirty="0">
                <a:latin typeface="Times New Roman" pitchFamily="18" charset="0"/>
                <a:cs typeface="Times New Roman" pitchFamily="18" charset="0"/>
              </a:endParaRPr>
            </a:p>
          </p:txBody>
        </p:sp>
        <p:sp>
          <p:nvSpPr>
            <p:cNvPr id="12" name="Rectangle 11"/>
            <p:cNvSpPr/>
            <p:nvPr/>
          </p:nvSpPr>
          <p:spPr>
            <a:xfrm>
              <a:off x="678141" y="3163669"/>
              <a:ext cx="1045478" cy="646331"/>
            </a:xfrm>
            <a:prstGeom prst="rect">
              <a:avLst/>
            </a:prstGeom>
          </p:spPr>
          <p:txBody>
            <a:bodyPr wrap="none">
              <a:spAutoFit/>
            </a:bodyPr>
            <a:lstStyle/>
            <a:p>
              <a:pPr algn="ctr"/>
              <a:r>
                <a:rPr lang="it-IT" sz="1200" dirty="0" smtClean="0">
                  <a:latin typeface="Times New Roman" pitchFamily="18" charset="0"/>
                  <a:cs typeface="Times New Roman" pitchFamily="18" charset="0"/>
                </a:rPr>
                <a:t>Claritin®</a:t>
              </a:r>
            </a:p>
            <a:p>
              <a:pPr algn="ctr"/>
              <a:r>
                <a:rPr lang="it-IT" sz="1200" dirty="0" smtClean="0">
                  <a:latin typeface="Times New Roman" pitchFamily="18" charset="0"/>
                  <a:cs typeface="Times New Roman" pitchFamily="18" charset="0"/>
                </a:rPr>
                <a:t>(Loratadine)</a:t>
              </a:r>
            </a:p>
            <a:p>
              <a:pPr algn="ctr"/>
              <a:r>
                <a:rPr lang="it-IT" sz="1200" dirty="0" smtClean="0">
                  <a:latin typeface="Times New Roman" pitchFamily="18" charset="0"/>
                  <a:cs typeface="Times New Roman" pitchFamily="18" charset="0"/>
                </a:rPr>
                <a:t>H1 antagonist</a:t>
              </a:r>
              <a:endParaRPr lang="en-US" sz="1200" dirty="0">
                <a:latin typeface="Times New Roman" pitchFamily="18" charset="0"/>
                <a:cs typeface="Times New Roman" pitchFamily="18" charset="0"/>
              </a:endParaRPr>
            </a:p>
          </p:txBody>
        </p:sp>
        <p:sp>
          <p:nvSpPr>
            <p:cNvPr id="13" name="Rectangle 12"/>
            <p:cNvSpPr/>
            <p:nvPr/>
          </p:nvSpPr>
          <p:spPr>
            <a:xfrm>
              <a:off x="2068903" y="3163669"/>
              <a:ext cx="1628384" cy="646331"/>
            </a:xfrm>
            <a:prstGeom prst="rect">
              <a:avLst/>
            </a:prstGeom>
          </p:spPr>
          <p:txBody>
            <a:bodyPr wrap="square">
              <a:spAutoFit/>
            </a:bodyPr>
            <a:lstStyle/>
            <a:p>
              <a:pPr algn="ctr"/>
              <a:r>
                <a:rPr lang="en-US" sz="1200" dirty="0" smtClean="0">
                  <a:latin typeface="Times New Roman" pitchFamily="18" charset="0"/>
                  <a:cs typeface="Times New Roman" pitchFamily="18" charset="0"/>
                </a:rPr>
                <a:t>Zyprexa</a:t>
              </a:r>
              <a:r>
                <a:rPr lang="it-IT" sz="1200" dirty="0" smtClean="0">
                  <a:latin typeface="Times New Roman" pitchFamily="18" charset="0"/>
                  <a:cs typeface="Times New Roman" pitchFamily="18" charset="0"/>
                </a:rPr>
                <a:t>®</a:t>
              </a:r>
              <a:endParaRPr lang="en-US" sz="1200" dirty="0" smtClean="0">
                <a:latin typeface="Times New Roman" pitchFamily="18" charset="0"/>
                <a:cs typeface="Times New Roman" pitchFamily="18" charset="0"/>
              </a:endParaRPr>
            </a:p>
            <a:p>
              <a:pPr algn="ctr"/>
              <a:r>
                <a:rPr lang="en-US" sz="1200" dirty="0">
                  <a:latin typeface="Times New Roman" pitchFamily="18" charset="0"/>
                  <a:cs typeface="Times New Roman" pitchFamily="18" charset="0"/>
                </a:rPr>
                <a:t>(</a:t>
              </a:r>
              <a:r>
                <a:rPr lang="en-US" sz="1200" dirty="0" smtClean="0">
                  <a:latin typeface="Times New Roman" pitchFamily="18" charset="0"/>
                  <a:cs typeface="Times New Roman" pitchFamily="18" charset="0"/>
                </a:rPr>
                <a:t>Olanzapine)</a:t>
              </a:r>
              <a:endParaRPr lang="en-US" sz="1200" dirty="0">
                <a:latin typeface="Times New Roman" pitchFamily="18" charset="0"/>
                <a:cs typeface="Times New Roman" pitchFamily="18" charset="0"/>
              </a:endParaRPr>
            </a:p>
            <a:p>
              <a:pPr algn="ctr"/>
              <a:r>
                <a:rPr lang="en-US" sz="1200" dirty="0" smtClean="0">
                  <a:latin typeface="Times New Roman" pitchFamily="18" charset="0"/>
                  <a:cs typeface="Times New Roman" pitchFamily="18" charset="0"/>
                </a:rPr>
                <a:t>D1/D2 inverse agonist</a:t>
              </a:r>
              <a:endParaRPr lang="en-US" sz="1200" dirty="0">
                <a:latin typeface="Times New Roman" pitchFamily="18" charset="0"/>
                <a:cs typeface="Times New Roman" pitchFamily="18" charset="0"/>
              </a:endParaRPr>
            </a:p>
          </p:txBody>
        </p:sp>
        <p:sp>
          <p:nvSpPr>
            <p:cNvPr id="14" name="Rectangle 13"/>
            <p:cNvSpPr/>
            <p:nvPr/>
          </p:nvSpPr>
          <p:spPr>
            <a:xfrm>
              <a:off x="4117892" y="3163669"/>
              <a:ext cx="1188595" cy="646331"/>
            </a:xfrm>
            <a:prstGeom prst="rect">
              <a:avLst/>
            </a:prstGeom>
          </p:spPr>
          <p:txBody>
            <a:bodyPr wrap="none">
              <a:spAutoFit/>
            </a:bodyPr>
            <a:lstStyle/>
            <a:p>
              <a:pPr algn="ctr"/>
              <a:r>
                <a:rPr lang="en-US" sz="1200" dirty="0" err="1" smtClean="0">
                  <a:latin typeface="Times New Roman" pitchFamily="18" charset="0"/>
                  <a:cs typeface="Times New Roman" pitchFamily="18" charset="0"/>
                </a:rPr>
                <a:t>Sansert</a:t>
              </a:r>
              <a:r>
                <a:rPr lang="en-US" sz="1200" dirty="0" smtClean="0">
                  <a:latin typeface="Times New Roman" pitchFamily="18" charset="0"/>
                  <a:cs typeface="Times New Roman" pitchFamily="18" charset="0"/>
                </a:rPr>
                <a:t>®</a:t>
              </a:r>
            </a:p>
            <a:p>
              <a:pPr algn="ctr"/>
              <a:r>
                <a:rPr lang="en-US" sz="1200" dirty="0">
                  <a:latin typeface="Times New Roman" pitchFamily="18" charset="0"/>
                  <a:cs typeface="Times New Roman" pitchFamily="18" charset="0"/>
                </a:rPr>
                <a:t>(</a:t>
              </a:r>
              <a:r>
                <a:rPr lang="en-US" sz="1200" dirty="0" err="1" smtClean="0">
                  <a:latin typeface="Times New Roman" pitchFamily="18" charset="0"/>
                  <a:cs typeface="Times New Roman" pitchFamily="18" charset="0"/>
                </a:rPr>
                <a:t>Methysergide</a:t>
              </a:r>
              <a:r>
                <a:rPr lang="en-US" sz="1200" dirty="0" smtClean="0">
                  <a:latin typeface="Times New Roman" pitchFamily="18" charset="0"/>
                  <a:cs typeface="Times New Roman" pitchFamily="18" charset="0"/>
                </a:rPr>
                <a:t>)</a:t>
              </a:r>
              <a:endParaRPr lang="en-US" sz="1200" dirty="0">
                <a:latin typeface="Times New Roman" pitchFamily="18" charset="0"/>
                <a:cs typeface="Times New Roman" pitchFamily="18" charset="0"/>
              </a:endParaRPr>
            </a:p>
            <a:p>
              <a:pPr algn="ctr"/>
              <a:r>
                <a:rPr lang="en-US" sz="1200" dirty="0" smtClean="0">
                  <a:latin typeface="Times New Roman" pitchFamily="18" charset="0"/>
                  <a:cs typeface="Times New Roman" pitchFamily="18" charset="0"/>
                </a:rPr>
                <a:t>5-HT antagonist</a:t>
              </a:r>
              <a:endParaRPr lang="en-US" sz="1200" dirty="0">
                <a:latin typeface="Times New Roman" pitchFamily="18" charset="0"/>
                <a:cs typeface="Times New Roman" pitchFamily="18" charset="0"/>
              </a:endParaRPr>
            </a:p>
          </p:txBody>
        </p:sp>
        <p:sp>
          <p:nvSpPr>
            <p:cNvPr id="15" name="Rectangle 14"/>
            <p:cNvSpPr/>
            <p:nvPr/>
          </p:nvSpPr>
          <p:spPr>
            <a:xfrm>
              <a:off x="6211887" y="3163669"/>
              <a:ext cx="1371600" cy="461665"/>
            </a:xfrm>
            <a:prstGeom prst="rect">
              <a:avLst/>
            </a:prstGeom>
          </p:spPr>
          <p:txBody>
            <a:bodyPr wrap="square">
              <a:spAutoFit/>
            </a:bodyPr>
            <a:lstStyle/>
            <a:p>
              <a:pPr algn="ctr"/>
              <a:r>
                <a:rPr lang="en-US" sz="1200" dirty="0" smtClean="0">
                  <a:latin typeface="Times New Roman" pitchFamily="18" charset="0"/>
                  <a:cs typeface="Times New Roman" pitchFamily="18" charset="0"/>
                </a:rPr>
                <a:t>Fentanyl</a:t>
              </a:r>
              <a:endParaRPr lang="en-US" sz="1200" dirty="0">
                <a:latin typeface="Times New Roman" pitchFamily="18" charset="0"/>
                <a:cs typeface="Times New Roman" pitchFamily="18" charset="0"/>
              </a:endParaRPr>
            </a:p>
            <a:p>
              <a:pPr algn="ctr"/>
              <a:r>
                <a:rPr lang="en-US" sz="1200" dirty="0" smtClean="0">
                  <a:latin typeface="Times New Roman" pitchFamily="18" charset="0"/>
                  <a:cs typeface="Times New Roman" pitchFamily="18" charset="0"/>
                </a:rPr>
                <a:t>µ-</a:t>
              </a:r>
              <a:r>
                <a:rPr lang="en-US" sz="1200" dirty="0" err="1" smtClean="0">
                  <a:latin typeface="Times New Roman" pitchFamily="18" charset="0"/>
                  <a:cs typeface="Times New Roman" pitchFamily="18" charset="0"/>
                </a:rPr>
                <a:t>Opiod</a:t>
              </a:r>
              <a:r>
                <a:rPr lang="en-US" sz="1200" dirty="0" smtClean="0">
                  <a:latin typeface="Times New Roman" pitchFamily="18" charset="0"/>
                  <a:cs typeface="Times New Roman" pitchFamily="18" charset="0"/>
                </a:rPr>
                <a:t> </a:t>
              </a:r>
              <a:r>
                <a:rPr lang="en-US" sz="1200" dirty="0">
                  <a:latin typeface="Times New Roman" pitchFamily="18" charset="0"/>
                  <a:cs typeface="Times New Roman" pitchFamily="18" charset="0"/>
                </a:rPr>
                <a:t>agonist</a:t>
              </a:r>
            </a:p>
          </p:txBody>
        </p:sp>
        <p:graphicFrame>
          <p:nvGraphicFramePr>
            <p:cNvPr id="16" name="Object 15"/>
            <p:cNvGraphicFramePr>
              <a:graphicFrameLocks noChangeAspect="1"/>
            </p:cNvGraphicFramePr>
            <p:nvPr>
              <p:extLst>
                <p:ext uri="{D42A27DB-BD31-4B8C-83A1-F6EECF244321}">
                  <p14:modId xmlns:p14="http://schemas.microsoft.com/office/powerpoint/2010/main" val="130963152"/>
                </p:ext>
              </p:extLst>
            </p:nvPr>
          </p:nvGraphicFramePr>
          <p:xfrm>
            <a:off x="496887" y="1892233"/>
            <a:ext cx="7504113" cy="1319212"/>
          </p:xfrm>
          <a:graphic>
            <a:graphicData uri="http://schemas.openxmlformats.org/presentationml/2006/ole">
              <mc:AlternateContent xmlns:mc="http://schemas.openxmlformats.org/markup-compatibility/2006">
                <mc:Choice xmlns:v="urn:schemas-microsoft-com:vml" Requires="v">
                  <p:oleObj spid="_x0000_s17631" name="CS ChemDraw Drawing" r:id="rId4" imgW="7504023" imgH="1319490" progId="ChemDraw.Document.6.0">
                    <p:embed/>
                  </p:oleObj>
                </mc:Choice>
                <mc:Fallback>
                  <p:oleObj name="CS ChemDraw Drawing" r:id="rId4" imgW="7504023" imgH="1319490" progId="ChemDraw.Document.6.0">
                    <p:embed/>
                    <p:pic>
                      <p:nvPicPr>
                        <p:cNvPr id="0" name=""/>
                        <p:cNvPicPr/>
                        <p:nvPr/>
                      </p:nvPicPr>
                      <p:blipFill>
                        <a:blip r:embed="rId5"/>
                        <a:stretch>
                          <a:fillRect/>
                        </a:stretch>
                      </p:blipFill>
                      <p:spPr>
                        <a:xfrm>
                          <a:off x="496887" y="1892233"/>
                          <a:ext cx="7504113" cy="131921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074441136"/>
                </p:ext>
              </p:extLst>
            </p:nvPr>
          </p:nvGraphicFramePr>
          <p:xfrm>
            <a:off x="694040" y="480372"/>
            <a:ext cx="4210050" cy="815975"/>
          </p:xfrm>
          <a:graphic>
            <a:graphicData uri="http://schemas.openxmlformats.org/presentationml/2006/ole">
              <mc:AlternateContent xmlns:mc="http://schemas.openxmlformats.org/markup-compatibility/2006">
                <mc:Choice xmlns:v="urn:schemas-microsoft-com:vml" Requires="v">
                  <p:oleObj spid="_x0000_s17632" name="CS ChemDraw Drawing" r:id="rId6" imgW="4210200" imgH="816480" progId="ChemDraw.Document.6.0">
                    <p:embed/>
                  </p:oleObj>
                </mc:Choice>
                <mc:Fallback>
                  <p:oleObj name="CS ChemDraw Drawing" r:id="rId6" imgW="4210200" imgH="816480" progId="ChemDraw.Document.6.0">
                    <p:embed/>
                    <p:pic>
                      <p:nvPicPr>
                        <p:cNvPr id="0" name=""/>
                        <p:cNvPicPr/>
                        <p:nvPr/>
                      </p:nvPicPr>
                      <p:blipFill>
                        <a:blip r:embed="rId7"/>
                        <a:stretch>
                          <a:fillRect/>
                        </a:stretch>
                      </p:blipFill>
                      <p:spPr>
                        <a:xfrm>
                          <a:off x="694040" y="480372"/>
                          <a:ext cx="4210050" cy="815975"/>
                        </a:xfrm>
                        <a:prstGeom prst="rect">
                          <a:avLst/>
                        </a:prstGeom>
                      </p:spPr>
                    </p:pic>
                  </p:oleObj>
                </mc:Fallback>
              </mc:AlternateContent>
            </a:graphicData>
          </a:graphic>
        </p:graphicFrame>
        <p:sp>
          <p:nvSpPr>
            <p:cNvPr id="18" name="Rectangle 17"/>
            <p:cNvSpPr/>
            <p:nvPr/>
          </p:nvSpPr>
          <p:spPr>
            <a:xfrm>
              <a:off x="5299660" y="1718095"/>
              <a:ext cx="1796161" cy="391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p:cNvSpPr/>
            <p:nvPr/>
          </p:nvSpPr>
          <p:spPr>
            <a:xfrm>
              <a:off x="6393369" y="926540"/>
              <a:ext cx="946093" cy="276999"/>
            </a:xfrm>
            <a:prstGeom prst="rect">
              <a:avLst/>
            </a:prstGeom>
          </p:spPr>
          <p:txBody>
            <a:bodyPr wrap="none">
              <a:spAutoFit/>
            </a:bodyPr>
            <a:lstStyle/>
            <a:p>
              <a:r>
                <a:rPr lang="en-US" sz="1200" dirty="0" smtClean="0">
                  <a:latin typeface="Symbol" pitchFamily="18" charset="2"/>
                  <a:cs typeface="Times New Roman" pitchFamily="18" charset="0"/>
                </a:rPr>
                <a:t>b</a:t>
              </a:r>
              <a:r>
                <a:rPr lang="en-US" sz="1200" dirty="0" smtClean="0">
                  <a:latin typeface="Times New Roman" pitchFamily="18" charset="0"/>
                  <a:cs typeface="Times New Roman" pitchFamily="18" charset="0"/>
                </a:rPr>
                <a:t>-endorphin</a:t>
              </a:r>
              <a:endParaRPr lang="en-US"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7351637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59</a:t>
            </a:fld>
            <a:endParaRPr lang="en-US"/>
          </a:p>
        </p:txBody>
      </p:sp>
      <p:sp>
        <p:nvSpPr>
          <p:cNvPr id="5" name="TextBox 4"/>
          <p:cNvSpPr txBox="1"/>
          <p:nvPr/>
        </p:nvSpPr>
        <p:spPr>
          <a:xfrm>
            <a:off x="838200" y="971551"/>
            <a:ext cx="9944099" cy="4524315"/>
          </a:xfrm>
          <a:prstGeom prst="rect">
            <a:avLst/>
          </a:prstGeom>
          <a:noFill/>
        </p:spPr>
        <p:txBody>
          <a:bodyPr wrap="square" rtlCol="0">
            <a:spAutoFit/>
          </a:bodyPr>
          <a:lstStyle/>
          <a:p>
            <a:pPr marL="285750" indent="-285750">
              <a:buFont typeface="Arial" charset="0"/>
              <a:buChar char="•"/>
            </a:pPr>
            <a:r>
              <a:rPr lang="en-US" sz="2400" dirty="0" smtClean="0"/>
              <a:t>Protein flexibility is essential for protein function</a:t>
            </a:r>
          </a:p>
          <a:p>
            <a:pPr marL="285750" indent="-285750">
              <a:buFont typeface="Arial" charset="0"/>
              <a:buChar char="•"/>
            </a:pPr>
            <a:r>
              <a:rPr lang="en-US" sz="2400" dirty="0" smtClean="0"/>
              <a:t>Conformational equilibria can be altered by noncovalent binding of ligands or chemical modification of the protein, e.g. phosphorylation</a:t>
            </a:r>
          </a:p>
          <a:p>
            <a:pPr marL="285750" indent="-285750">
              <a:buFont typeface="Arial" charset="0"/>
              <a:buChar char="•"/>
            </a:pPr>
            <a:r>
              <a:rPr lang="en-US" sz="2400" dirty="0" smtClean="0"/>
              <a:t>Kinases are enzymes which transfer a phosphate group to another protein (or other substrates). This is and important mechanism to switch cellular signals on and off. Dysregulation of kinases can lead to severe conditions, e.g. cancer. Therefore kinases are intensively researched drug targets.</a:t>
            </a:r>
          </a:p>
          <a:p>
            <a:pPr marL="285750" indent="-285750">
              <a:buFont typeface="Arial" charset="0"/>
              <a:buChar char="•"/>
            </a:pPr>
            <a:r>
              <a:rPr lang="en-US" sz="2400" dirty="0" smtClean="0"/>
              <a:t>GPCRs are import membrane proteins which transmit signals from outside of the cell to the interior. Almost half of all approved drugs act on GPCRs and still a lot of research and drug discovery programs aim at modulating the function of GPCRs. Modulation of GPCRs is not restricted to inhibition but be agonistic, partial agonistic or via allosteric modulation.</a:t>
            </a:r>
          </a:p>
        </p:txBody>
      </p:sp>
    </p:spTree>
    <p:extLst>
      <p:ext uri="{BB962C8B-B14F-4D97-AF65-F5344CB8AC3E}">
        <p14:creationId xmlns:p14="http://schemas.microsoft.com/office/powerpoint/2010/main" val="1069371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6</a:t>
            </a:fld>
            <a:endParaRPr lang="en-US"/>
          </a:p>
        </p:txBody>
      </p:sp>
      <p:sp>
        <p:nvSpPr>
          <p:cNvPr id="7" name="Freeform 6"/>
          <p:cNvSpPr/>
          <p:nvPr/>
        </p:nvSpPr>
        <p:spPr>
          <a:xfrm>
            <a:off x="2351314" y="593768"/>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351314" y="308759"/>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351314" y="3788231"/>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2386939" y="593768"/>
            <a:ext cx="6550511" cy="3073399"/>
          </a:xfrm>
          <a:custGeom>
            <a:avLst/>
            <a:gdLst>
              <a:gd name="connsiteX0" fmla="*/ 0 w 4215740"/>
              <a:gd name="connsiteY0" fmla="*/ 771897 h 2230253"/>
              <a:gd name="connsiteX1" fmla="*/ 296883 w 4215740"/>
              <a:gd name="connsiteY1" fmla="*/ 510639 h 2230253"/>
              <a:gd name="connsiteX2" fmla="*/ 522514 w 4215740"/>
              <a:gd name="connsiteY2" fmla="*/ 522515 h 2230253"/>
              <a:gd name="connsiteX3" fmla="*/ 795647 w 4215740"/>
              <a:gd name="connsiteY3" fmla="*/ 736271 h 2230253"/>
              <a:gd name="connsiteX4" fmla="*/ 1021278 w 4215740"/>
              <a:gd name="connsiteY4" fmla="*/ 1674421 h 2230253"/>
              <a:gd name="connsiteX5" fmla="*/ 1389413 w 4215740"/>
              <a:gd name="connsiteY5" fmla="*/ 2208811 h 2230253"/>
              <a:gd name="connsiteX6" fmla="*/ 1793174 w 4215740"/>
              <a:gd name="connsiteY6" fmla="*/ 2101933 h 2230253"/>
              <a:gd name="connsiteX7" fmla="*/ 1959428 w 4215740"/>
              <a:gd name="connsiteY7" fmla="*/ 1888177 h 2230253"/>
              <a:gd name="connsiteX8" fmla="*/ 2303813 w 4215740"/>
              <a:gd name="connsiteY8" fmla="*/ 1330037 h 2230253"/>
              <a:gd name="connsiteX9" fmla="*/ 2695699 w 4215740"/>
              <a:gd name="connsiteY9" fmla="*/ 1199408 h 2230253"/>
              <a:gd name="connsiteX10" fmla="*/ 3123210 w 4215740"/>
              <a:gd name="connsiteY10" fmla="*/ 1401289 h 2230253"/>
              <a:gd name="connsiteX11" fmla="*/ 3396343 w 4215740"/>
              <a:gd name="connsiteY11" fmla="*/ 1140032 h 2230253"/>
              <a:gd name="connsiteX12" fmla="*/ 3823854 w 4215740"/>
              <a:gd name="connsiteY12" fmla="*/ 308759 h 2230253"/>
              <a:gd name="connsiteX13" fmla="*/ 4215740 w 4215740"/>
              <a:gd name="connsiteY13" fmla="*/ 0 h 223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5740" h="2230253">
                <a:moveTo>
                  <a:pt x="0" y="771897"/>
                </a:moveTo>
                <a:cubicBezTo>
                  <a:pt x="104898" y="662050"/>
                  <a:pt x="209797" y="552203"/>
                  <a:pt x="296883" y="510639"/>
                </a:cubicBezTo>
                <a:cubicBezTo>
                  <a:pt x="383969" y="469075"/>
                  <a:pt x="439387" y="484910"/>
                  <a:pt x="522514" y="522515"/>
                </a:cubicBezTo>
                <a:cubicBezTo>
                  <a:pt x="605641" y="560120"/>
                  <a:pt x="712520" y="544287"/>
                  <a:pt x="795647" y="736271"/>
                </a:cubicBezTo>
                <a:cubicBezTo>
                  <a:pt x="878774" y="928255"/>
                  <a:pt x="922317" y="1428998"/>
                  <a:pt x="1021278" y="1674421"/>
                </a:cubicBezTo>
                <a:cubicBezTo>
                  <a:pt x="1120239" y="1919844"/>
                  <a:pt x="1260764" y="2137559"/>
                  <a:pt x="1389413" y="2208811"/>
                </a:cubicBezTo>
                <a:cubicBezTo>
                  <a:pt x="1518062" y="2280063"/>
                  <a:pt x="1698172" y="2155372"/>
                  <a:pt x="1793174" y="2101933"/>
                </a:cubicBezTo>
                <a:cubicBezTo>
                  <a:pt x="1888177" y="2048494"/>
                  <a:pt x="1874322" y="2016826"/>
                  <a:pt x="1959428" y="1888177"/>
                </a:cubicBezTo>
                <a:cubicBezTo>
                  <a:pt x="2044534" y="1759528"/>
                  <a:pt x="2181101" y="1444832"/>
                  <a:pt x="2303813" y="1330037"/>
                </a:cubicBezTo>
                <a:cubicBezTo>
                  <a:pt x="2426525" y="1215242"/>
                  <a:pt x="2559133" y="1187533"/>
                  <a:pt x="2695699" y="1199408"/>
                </a:cubicBezTo>
                <a:cubicBezTo>
                  <a:pt x="2832265" y="1211283"/>
                  <a:pt x="3006436" y="1411185"/>
                  <a:pt x="3123210" y="1401289"/>
                </a:cubicBezTo>
                <a:cubicBezTo>
                  <a:pt x="3239984" y="1391393"/>
                  <a:pt x="3279569" y="1322120"/>
                  <a:pt x="3396343" y="1140032"/>
                </a:cubicBezTo>
                <a:cubicBezTo>
                  <a:pt x="3513117" y="957944"/>
                  <a:pt x="3687288" y="498764"/>
                  <a:pt x="3823854" y="308759"/>
                </a:cubicBezTo>
                <a:cubicBezTo>
                  <a:pt x="3960420" y="118754"/>
                  <a:pt x="4215740" y="0"/>
                  <a:pt x="42157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00652" y="3969002"/>
            <a:ext cx="2713179" cy="369332"/>
          </a:xfrm>
          <a:prstGeom prst="rect">
            <a:avLst/>
          </a:prstGeom>
          <a:noFill/>
        </p:spPr>
        <p:txBody>
          <a:bodyPr wrap="none" rtlCol="0">
            <a:spAutoFit/>
          </a:bodyPr>
          <a:lstStyle/>
          <a:p>
            <a:r>
              <a:rPr lang="en-US" smtClean="0"/>
              <a:t>Conformational coordinate</a:t>
            </a:r>
            <a:endParaRPr lang="en-US"/>
          </a:p>
        </p:txBody>
      </p:sp>
      <p:sp>
        <p:nvSpPr>
          <p:cNvPr id="12" name="TextBox 11"/>
          <p:cNvSpPr txBox="1"/>
          <p:nvPr/>
        </p:nvSpPr>
        <p:spPr>
          <a:xfrm rot="16200000">
            <a:off x="1359500" y="2209378"/>
            <a:ext cx="1291123" cy="369332"/>
          </a:xfrm>
          <a:prstGeom prst="rect">
            <a:avLst/>
          </a:prstGeom>
          <a:noFill/>
        </p:spPr>
        <p:txBody>
          <a:bodyPr wrap="none" rtlCol="0">
            <a:spAutoFit/>
          </a:bodyPr>
          <a:lstStyle/>
          <a:p>
            <a:r>
              <a:rPr lang="en-US" dirty="0" smtClean="0"/>
              <a:t>Free Energy</a:t>
            </a:r>
            <a:endParaRPr lang="en-US" dirty="0"/>
          </a:p>
        </p:txBody>
      </p:sp>
      <p:sp>
        <p:nvSpPr>
          <p:cNvPr id="13" name="Pie 12"/>
          <p:cNvSpPr/>
          <p:nvPr/>
        </p:nvSpPr>
        <p:spPr>
          <a:xfrm>
            <a:off x="4271933" y="1675322"/>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hord 13"/>
          <p:cNvSpPr/>
          <p:nvPr/>
        </p:nvSpPr>
        <p:spPr>
          <a:xfrm>
            <a:off x="6958939" y="2691377"/>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75070" y="949879"/>
            <a:ext cx="2088520" cy="369332"/>
          </a:xfrm>
          <a:prstGeom prst="rect">
            <a:avLst/>
          </a:prstGeom>
          <a:noFill/>
        </p:spPr>
        <p:txBody>
          <a:bodyPr wrap="none" rtlCol="0">
            <a:spAutoFit/>
          </a:bodyPr>
          <a:lstStyle/>
          <a:p>
            <a:r>
              <a:rPr lang="en-US" dirty="0" smtClean="0"/>
              <a:t>Active conformation</a:t>
            </a:r>
            <a:endParaRPr lang="en-US" dirty="0"/>
          </a:p>
        </p:txBody>
      </p:sp>
      <p:sp>
        <p:nvSpPr>
          <p:cNvPr id="16" name="TextBox 15"/>
          <p:cNvSpPr txBox="1"/>
          <p:nvPr/>
        </p:nvSpPr>
        <p:spPr>
          <a:xfrm>
            <a:off x="6102150" y="3448764"/>
            <a:ext cx="2245615" cy="369332"/>
          </a:xfrm>
          <a:prstGeom prst="rect">
            <a:avLst/>
          </a:prstGeom>
          <a:noFill/>
        </p:spPr>
        <p:txBody>
          <a:bodyPr wrap="none" rtlCol="0">
            <a:spAutoFit/>
          </a:bodyPr>
          <a:lstStyle/>
          <a:p>
            <a:r>
              <a:rPr lang="en-US" dirty="0" smtClean="0"/>
              <a:t>Inactive conformation</a:t>
            </a:r>
            <a:endParaRPr lang="en-US" dirty="0"/>
          </a:p>
        </p:txBody>
      </p:sp>
      <p:sp>
        <p:nvSpPr>
          <p:cNvPr id="20" name="Pie 19"/>
          <p:cNvSpPr/>
          <p:nvPr/>
        </p:nvSpPr>
        <p:spPr>
          <a:xfrm>
            <a:off x="4507719" y="2956108"/>
            <a:ext cx="421574" cy="510639"/>
          </a:xfrm>
          <a:prstGeom prst="pi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hord 20"/>
          <p:cNvSpPr/>
          <p:nvPr/>
        </p:nvSpPr>
        <p:spPr>
          <a:xfrm>
            <a:off x="6986291" y="1719043"/>
            <a:ext cx="510639" cy="512442"/>
          </a:xfrm>
          <a:prstGeom prst="chor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n 21"/>
          <p:cNvSpPr/>
          <p:nvPr/>
        </p:nvSpPr>
        <p:spPr>
          <a:xfrm>
            <a:off x="7146607" y="1667762"/>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n 22"/>
          <p:cNvSpPr/>
          <p:nvPr/>
        </p:nvSpPr>
        <p:spPr>
          <a:xfrm>
            <a:off x="4577937" y="2861179"/>
            <a:ext cx="190005" cy="189858"/>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38199" y="4394558"/>
            <a:ext cx="10610603" cy="830997"/>
          </a:xfrm>
          <a:prstGeom prst="rect">
            <a:avLst/>
          </a:prstGeom>
          <a:noFill/>
        </p:spPr>
        <p:txBody>
          <a:bodyPr wrap="square" rtlCol="0">
            <a:spAutoFit/>
          </a:bodyPr>
          <a:lstStyle/>
          <a:p>
            <a:r>
              <a:rPr lang="en-US" sz="2400" dirty="0" smtClean="0"/>
              <a:t>Free energy of the inactive state is lower. Protein primarily adopts the inactive conformation </a:t>
            </a:r>
            <a:endParaRPr lang="en-US" sz="2400" dirty="0"/>
          </a:p>
        </p:txBody>
      </p:sp>
      <p:sp>
        <p:nvSpPr>
          <p:cNvPr id="25" name="TextBox 24"/>
          <p:cNvSpPr txBox="1"/>
          <p:nvPr/>
        </p:nvSpPr>
        <p:spPr>
          <a:xfrm>
            <a:off x="965747" y="5229497"/>
            <a:ext cx="10182988" cy="1200329"/>
          </a:xfrm>
          <a:prstGeom prst="rect">
            <a:avLst/>
          </a:prstGeom>
          <a:noFill/>
        </p:spPr>
        <p:txBody>
          <a:bodyPr wrap="square" rtlCol="0">
            <a:spAutoFit/>
          </a:bodyPr>
          <a:lstStyle/>
          <a:p>
            <a:r>
              <a:rPr lang="en-US" sz="2400" dirty="0" smtClean="0"/>
              <a:t>Protein binds a ligand or is chemically modified</a:t>
            </a:r>
          </a:p>
          <a:p>
            <a:r>
              <a:rPr lang="en-US" sz="2400" dirty="0" smtClean="0"/>
              <a:t>Free energy landscape changes and the active conformation becomes preferred</a:t>
            </a:r>
          </a:p>
          <a:p>
            <a:r>
              <a:rPr lang="en-US" sz="2400" dirty="0" smtClean="0"/>
              <a:t>Protein primarily adopts the active conformation</a:t>
            </a:r>
            <a:endParaRPr lang="en-US" sz="2400" dirty="0"/>
          </a:p>
        </p:txBody>
      </p:sp>
      <p:sp>
        <p:nvSpPr>
          <p:cNvPr id="26" name="Sun 25"/>
          <p:cNvSpPr/>
          <p:nvPr/>
        </p:nvSpPr>
        <p:spPr>
          <a:xfrm>
            <a:off x="743197" y="5240255"/>
            <a:ext cx="190005" cy="282003"/>
          </a:xfrm>
          <a:prstGeom prst="su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96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9" presetClass="exit" presetSubtype="0" fill="hold" grpId="0" nodeType="withEffect">
                                  <p:stCondLst>
                                    <p:cond delay="0"/>
                                  </p:stCondLst>
                                  <p:childTnLst>
                                    <p:animEffect transition="out" filter="dissolv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9" presetClass="exit" presetSubtype="0" fill="hold" grpId="0" nodeType="withEffect">
                                  <p:stCondLst>
                                    <p:cond delay="0"/>
                                  </p:stCondLst>
                                  <p:childTnLst>
                                    <p:animEffect transition="out" filter="dissolv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4" grpId="0" animBg="1"/>
      <p:bldP spid="20" grpId="0" animBg="1"/>
      <p:bldP spid="21" grpId="0" animBg="1"/>
      <p:bldP spid="22" grpId="0" animBg="1"/>
      <p:bldP spid="23" grpId="0" animBg="1"/>
      <p:bldP spid="25" grpId="0"/>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a:t>
            </a:fld>
            <a:endParaRPr lang="en-US"/>
          </a:p>
        </p:txBody>
      </p:sp>
      <p:sp>
        <p:nvSpPr>
          <p:cNvPr id="5" name="TextBox 4"/>
          <p:cNvSpPr txBox="1"/>
          <p:nvPr/>
        </p:nvSpPr>
        <p:spPr>
          <a:xfrm>
            <a:off x="4622800" y="2514600"/>
            <a:ext cx="2052165" cy="830997"/>
          </a:xfrm>
          <a:prstGeom prst="rect">
            <a:avLst/>
          </a:prstGeom>
          <a:noFill/>
        </p:spPr>
        <p:txBody>
          <a:bodyPr wrap="none" rtlCol="0">
            <a:spAutoFit/>
          </a:bodyPr>
          <a:lstStyle/>
          <a:p>
            <a:r>
              <a:rPr lang="en-US" sz="4800" dirty="0" smtClean="0"/>
              <a:t>Kinases</a:t>
            </a:r>
            <a:endParaRPr lang="en-US" sz="4800" dirty="0"/>
          </a:p>
        </p:txBody>
      </p:sp>
    </p:spTree>
    <p:extLst>
      <p:ext uri="{BB962C8B-B14F-4D97-AF65-F5344CB8AC3E}">
        <p14:creationId xmlns:p14="http://schemas.microsoft.com/office/powerpoint/2010/main" val="2146626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8</a:t>
            </a:fld>
            <a:endParaRPr lang="en-US"/>
          </a:p>
        </p:txBody>
      </p:sp>
      <p:sp>
        <p:nvSpPr>
          <p:cNvPr id="5" name="TextBox 4"/>
          <p:cNvSpPr txBox="1"/>
          <p:nvPr/>
        </p:nvSpPr>
        <p:spPr>
          <a:xfrm>
            <a:off x="1441450" y="685800"/>
            <a:ext cx="9309100" cy="954107"/>
          </a:xfrm>
          <a:prstGeom prst="rect">
            <a:avLst/>
          </a:prstGeom>
          <a:noFill/>
        </p:spPr>
        <p:txBody>
          <a:bodyPr wrap="square" rtlCol="0">
            <a:spAutoFit/>
          </a:bodyPr>
          <a:lstStyle/>
          <a:p>
            <a:r>
              <a:rPr lang="en-US" sz="2800" dirty="0" smtClean="0"/>
              <a:t>Kinases are enzymes which catalyze the transfer of a phosphate group from ATP to a substrate</a:t>
            </a:r>
            <a:endParaRPr lang="en-US" sz="2800" dirty="0"/>
          </a:p>
        </p:txBody>
      </p:sp>
      <p:pic>
        <p:nvPicPr>
          <p:cNvPr id="6" name="Picture 5"/>
          <p:cNvPicPr>
            <a:picLocks noChangeAspect="1"/>
          </p:cNvPicPr>
          <p:nvPr/>
        </p:nvPicPr>
        <p:blipFill>
          <a:blip r:embed="rId2"/>
          <a:stretch>
            <a:fillRect/>
          </a:stretch>
        </p:blipFill>
        <p:spPr>
          <a:xfrm>
            <a:off x="517797" y="2373810"/>
            <a:ext cx="11420482" cy="2119811"/>
          </a:xfrm>
          <a:prstGeom prst="rect">
            <a:avLst/>
          </a:prstGeom>
        </p:spPr>
      </p:pic>
    </p:spTree>
    <p:extLst>
      <p:ext uri="{BB962C8B-B14F-4D97-AF65-F5344CB8AC3E}">
        <p14:creationId xmlns:p14="http://schemas.microsoft.com/office/powerpoint/2010/main" val="1702350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9</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235" y="245643"/>
            <a:ext cx="5887587" cy="6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99753" y="661304"/>
            <a:ext cx="5628904" cy="1384995"/>
          </a:xfrm>
          <a:prstGeom prst="rect">
            <a:avLst/>
          </a:prstGeom>
          <a:noFill/>
        </p:spPr>
        <p:txBody>
          <a:bodyPr wrap="square" rtlCol="0">
            <a:spAutoFit/>
          </a:bodyPr>
          <a:lstStyle/>
          <a:p>
            <a:r>
              <a:rPr lang="en-US" sz="2800" dirty="0" smtClean="0"/>
              <a:t>Kinases are one of the largest protein families in the </a:t>
            </a:r>
            <a:r>
              <a:rPr lang="en-US" sz="2800" smtClean="0"/>
              <a:t>human genome ( &gt; 500 )</a:t>
            </a:r>
            <a:endParaRPr lang="en-US" sz="2800"/>
          </a:p>
        </p:txBody>
      </p:sp>
      <p:sp>
        <p:nvSpPr>
          <p:cNvPr id="7" name="TextBox 6"/>
          <p:cNvSpPr txBox="1"/>
          <p:nvPr/>
        </p:nvSpPr>
        <p:spPr>
          <a:xfrm>
            <a:off x="495399" y="2346889"/>
            <a:ext cx="5628904" cy="954107"/>
          </a:xfrm>
          <a:prstGeom prst="rect">
            <a:avLst/>
          </a:prstGeom>
          <a:noFill/>
        </p:spPr>
        <p:txBody>
          <a:bodyPr wrap="square" rtlCol="0">
            <a:spAutoFit/>
          </a:bodyPr>
          <a:lstStyle/>
          <a:p>
            <a:r>
              <a:rPr lang="en-US" sz="2800" dirty="0" smtClean="0"/>
              <a:t>They all share the same fold and all have an ATP binding site</a:t>
            </a:r>
            <a:endParaRPr lang="en-US" sz="2800" dirty="0"/>
          </a:p>
        </p:txBody>
      </p:sp>
      <p:sp>
        <p:nvSpPr>
          <p:cNvPr id="8" name="TextBox 7"/>
          <p:cNvSpPr txBox="1"/>
          <p:nvPr/>
        </p:nvSpPr>
        <p:spPr>
          <a:xfrm>
            <a:off x="432262" y="3716658"/>
            <a:ext cx="5628904" cy="1384995"/>
          </a:xfrm>
          <a:prstGeom prst="rect">
            <a:avLst/>
          </a:prstGeom>
          <a:noFill/>
        </p:spPr>
        <p:txBody>
          <a:bodyPr wrap="square" rtlCol="0">
            <a:spAutoFit/>
          </a:bodyPr>
          <a:lstStyle/>
          <a:p>
            <a:r>
              <a:rPr lang="en-US" sz="2800" dirty="0" smtClean="0"/>
              <a:t>Despite these similarities they can be highly specific in the substrates they phosphorylate.</a:t>
            </a:r>
            <a:endParaRPr lang="en-US" sz="2800" dirty="0"/>
          </a:p>
        </p:txBody>
      </p:sp>
    </p:spTree>
    <p:extLst>
      <p:ext uri="{BB962C8B-B14F-4D97-AF65-F5344CB8AC3E}">
        <p14:creationId xmlns:p14="http://schemas.microsoft.com/office/powerpoint/2010/main" val="355004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17462</TotalTime>
  <Words>2224</Words>
  <Application>Microsoft Macintosh PowerPoint</Application>
  <PresentationFormat>Widescreen</PresentationFormat>
  <Paragraphs>402</Paragraphs>
  <Slides>59</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1" baseType="lpstr">
      <vt:lpstr>Calibri</vt:lpstr>
      <vt:lpstr>Calibri Light</vt:lpstr>
      <vt:lpstr>Cambria Math</vt:lpstr>
      <vt:lpstr>DejaVu Sans</vt:lpstr>
      <vt:lpstr>Liberation Serif</vt:lpstr>
      <vt:lpstr>Mangal</vt:lpstr>
      <vt:lpstr>Symbol</vt:lpstr>
      <vt:lpstr>Times New Roman</vt:lpstr>
      <vt:lpstr>Wingdings</vt:lpstr>
      <vt:lpstr>Arial</vt:lpstr>
      <vt:lpstr>Office Theme</vt:lpstr>
      <vt:lpstr>CS ChemDraw Drawing</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Drug Discovery and Design</dc:title>
  <dc:creator>Daniel Seeliger</dc:creator>
  <cp:lastModifiedBy>Daniel Seeliger</cp:lastModifiedBy>
  <cp:revision>134</cp:revision>
  <dcterms:created xsi:type="dcterms:W3CDTF">2017-01-27T19:45:25Z</dcterms:created>
  <dcterms:modified xsi:type="dcterms:W3CDTF">2017-05-02T18:03:40Z</dcterms:modified>
</cp:coreProperties>
</file>